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theme/themeOverride5.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6"/>
  </p:notesMasterIdLst>
  <p:sldIdLst>
    <p:sldId id="256" r:id="rId4"/>
    <p:sldId id="257" r:id="rId5"/>
    <p:sldId id="342" r:id="rId6"/>
    <p:sldId id="264" r:id="rId7"/>
    <p:sldId id="362" r:id="rId8"/>
    <p:sldId id="265" r:id="rId9"/>
    <p:sldId id="263" r:id="rId10"/>
    <p:sldId id="307" r:id="rId11"/>
    <p:sldId id="327" r:id="rId12"/>
    <p:sldId id="318" r:id="rId13"/>
    <p:sldId id="317" r:id="rId14"/>
    <p:sldId id="306" r:id="rId15"/>
    <p:sldId id="308" r:id="rId16"/>
    <p:sldId id="314" r:id="rId17"/>
    <p:sldId id="311" r:id="rId18"/>
    <p:sldId id="363" r:id="rId19"/>
    <p:sldId id="330" r:id="rId20"/>
    <p:sldId id="331" r:id="rId21"/>
    <p:sldId id="329" r:id="rId22"/>
    <p:sldId id="374" r:id="rId23"/>
    <p:sldId id="276" r:id="rId24"/>
    <p:sldId id="268" r:id="rId25"/>
    <p:sldId id="376" r:id="rId26"/>
    <p:sldId id="277" r:id="rId27"/>
    <p:sldId id="274" r:id="rId28"/>
    <p:sldId id="320" r:id="rId29"/>
    <p:sldId id="321" r:id="rId30"/>
    <p:sldId id="322" r:id="rId31"/>
    <p:sldId id="323" r:id="rId32"/>
    <p:sldId id="324" r:id="rId33"/>
    <p:sldId id="325" r:id="rId34"/>
    <p:sldId id="326" r:id="rId35"/>
    <p:sldId id="334" r:id="rId36"/>
    <p:sldId id="271" r:id="rId37"/>
    <p:sldId id="354" r:id="rId38"/>
    <p:sldId id="355" r:id="rId39"/>
    <p:sldId id="357" r:id="rId40"/>
    <p:sldId id="358" r:id="rId41"/>
    <p:sldId id="359" r:id="rId42"/>
    <p:sldId id="361" r:id="rId43"/>
    <p:sldId id="267" r:id="rId44"/>
    <p:sldId id="259" r:id="rId4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85343" autoAdjust="0"/>
  </p:normalViewPr>
  <p:slideViewPr>
    <p:cSldViewPr snapToGrid="0">
      <p:cViewPr varScale="1">
        <p:scale>
          <a:sx n="62" d="100"/>
          <a:sy n="62" d="100"/>
        </p:scale>
        <p:origin x="7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EVITALES\Downloads\confirmados_fecha%20(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paredes\Downloads\proyecciones%20al%2013_08_2021%20RT%20(2).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57aaf71c4259f725/Escritorio/PROYECCION%20PACIENTES%20A%20DIC.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57aaf71c4259f725/Escritorio/PROYECCION%20PACIENTES%20A%20DIC.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3" Type="http://schemas.openxmlformats.org/officeDocument/2006/relationships/oleObject" Target="file:///F:\SARS-CoV-2\seq\RESULTADOS\Gr&#225;fico%20de%20secuenciaci&#243;n%20gorgas%202%20env&#237;os.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https://mspasgt-my.sharepoint.com/personal/mabonilla_mspas_gob_gt/Documents/Escritorio/analisis/programa%2094--decreto%2001-2021%20-%20agosto.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https://mspasgt-my.sharepoint.com/personal/mabonilla_mspas_gob_gt/Documents/Escritorio/analisis/RENGLON%20261%20MENSUALIZADO%20PAGADO%20TOTAL%20A&#209;O%202018%20-%202021%20(1)%20uv%20-%20copia.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https://mspasgt-my.sharepoint.com/personal/mabonilla_mspas_gob_gt/Documents/Escritorio/analisis/RENGLON%20295%20MENSUALIZADO%20PAGADO%20TOTAL%20A&#209;O%202018%20-%202021%20(3)%20UV%20-%20copia.xlsx" TargetMode="External"/><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nrodas\AppData\Local\Packages\microsoft.windowscommunicationsapps_8wekyb3d8bbwe\LocalState\Files\S0\10\Attachments\COMPARTIVO%20ANUAL%20RRHH%20_CONTRATOS_%5b20909%5d.xlsx"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Sheet1!$D$1</c:f>
              <c:strCache>
                <c:ptCount val="1"/>
                <c:pt idx="0">
                  <c:v>% POSITIVIDAD</c:v>
                </c:pt>
              </c:strCache>
            </c:strRef>
          </c:tx>
          <c:spPr>
            <a:ln w="28575" cap="rnd">
              <a:solidFill>
                <a:schemeClr val="tx1"/>
              </a:solidFill>
              <a:round/>
            </a:ln>
            <a:effectLst/>
          </c:spPr>
          <c:marker>
            <c:symbol val="none"/>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8D4-4E81-8AEE-B6531B784A35}"/>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8D4-4E81-8AEE-B6531B784A35}"/>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D4-4E81-8AEE-B6531B784A35}"/>
                </c:ext>
              </c:extLst>
            </c:dLbl>
            <c:dLbl>
              <c:idx val="2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D4-4E81-8AEE-B6531B784A35}"/>
                </c:ext>
              </c:extLst>
            </c:dLbl>
            <c:dLbl>
              <c:idx val="3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8D4-4E81-8AEE-B6531B784A35}"/>
                </c:ext>
              </c:extLst>
            </c:dLbl>
            <c:dLbl>
              <c:idx val="5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8D4-4E81-8AEE-B6531B784A35}"/>
                </c:ext>
              </c:extLst>
            </c:dLbl>
            <c:dLbl>
              <c:idx val="5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D4-4E81-8AEE-B6531B784A35}"/>
                </c:ext>
              </c:extLst>
            </c:dLbl>
            <c:dLbl>
              <c:idx val="6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D4-4E81-8AEE-B6531B784A35}"/>
                </c:ext>
              </c:extLst>
            </c:dLbl>
            <c:dLbl>
              <c:idx val="7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8D4-4E81-8AEE-B6531B784A35}"/>
                </c:ext>
              </c:extLst>
            </c:dLbl>
            <c:dLbl>
              <c:idx val="7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8D4-4E81-8AEE-B6531B784A35}"/>
                </c:ext>
              </c:extLst>
            </c:dLbl>
            <c:dLbl>
              <c:idx val="8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8D4-4E81-8AEE-B6531B784A3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Sheet1!$A$2:$A$85</c:f>
              <c:numCache>
                <c:formatCode>d/mm/yyyy</c:formatCode>
                <c:ptCount val="8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numCache>
            </c:numRef>
          </c:cat>
          <c:val>
            <c:numRef>
              <c:f>Sheet1!$D$2:$D$85</c:f>
              <c:numCache>
                <c:formatCode>0</c:formatCode>
                <c:ptCount val="84"/>
                <c:pt idx="0">
                  <c:v>23.813042675041562</c:v>
                </c:pt>
                <c:pt idx="1">
                  <c:v>20.891530460624075</c:v>
                </c:pt>
                <c:pt idx="2">
                  <c:v>20.703125</c:v>
                </c:pt>
                <c:pt idx="3">
                  <c:v>20.527108433734927</c:v>
                </c:pt>
                <c:pt idx="4">
                  <c:v>20.952009364026527</c:v>
                </c:pt>
                <c:pt idx="5">
                  <c:v>21.866096866096864</c:v>
                </c:pt>
                <c:pt idx="6">
                  <c:v>19.402985074626866</c:v>
                </c:pt>
                <c:pt idx="7">
                  <c:v>22.52925068459049</c:v>
                </c:pt>
                <c:pt idx="8">
                  <c:v>22.540089801154586</c:v>
                </c:pt>
                <c:pt idx="9">
                  <c:v>24.552778915744913</c:v>
                </c:pt>
                <c:pt idx="10">
                  <c:v>24.797768479776842</c:v>
                </c:pt>
                <c:pt idx="11">
                  <c:v>20.486249501793516</c:v>
                </c:pt>
                <c:pt idx="12">
                  <c:v>28.496868475991651</c:v>
                </c:pt>
                <c:pt idx="13">
                  <c:v>22.873978840230347</c:v>
                </c:pt>
                <c:pt idx="14">
                  <c:v>21.183581669946591</c:v>
                </c:pt>
                <c:pt idx="15">
                  <c:v>24.682528098087857</c:v>
                </c:pt>
                <c:pt idx="16">
                  <c:v>21.965058981633558</c:v>
                </c:pt>
                <c:pt idx="17">
                  <c:v>26.898280802292263</c:v>
                </c:pt>
                <c:pt idx="18">
                  <c:v>18.114874815905754</c:v>
                </c:pt>
                <c:pt idx="19">
                  <c:v>33.46897253306205</c:v>
                </c:pt>
                <c:pt idx="20">
                  <c:v>23.524884556182666</c:v>
                </c:pt>
                <c:pt idx="21">
                  <c:v>27.635760674312561</c:v>
                </c:pt>
                <c:pt idx="22">
                  <c:v>25.924468922108584</c:v>
                </c:pt>
                <c:pt idx="23">
                  <c:v>28.641757132037366</c:v>
                </c:pt>
                <c:pt idx="24">
                  <c:v>25.583982202447153</c:v>
                </c:pt>
                <c:pt idx="25">
                  <c:v>21.265025758443034</c:v>
                </c:pt>
                <c:pt idx="26">
                  <c:v>30.462519936204121</c:v>
                </c:pt>
                <c:pt idx="27">
                  <c:v>27.413127413127413</c:v>
                </c:pt>
                <c:pt idx="28">
                  <c:v>30.080000000000002</c:v>
                </c:pt>
                <c:pt idx="29">
                  <c:v>31.78234314269849</c:v>
                </c:pt>
                <c:pt idx="30">
                  <c:v>26.342494714587726</c:v>
                </c:pt>
                <c:pt idx="31">
                  <c:v>24.855993913705028</c:v>
                </c:pt>
                <c:pt idx="32">
                  <c:v>20.063383715260837</c:v>
                </c:pt>
                <c:pt idx="33">
                  <c:v>30.970815961882082</c:v>
                </c:pt>
                <c:pt idx="34">
                  <c:v>31.197301854974707</c:v>
                </c:pt>
                <c:pt idx="35">
                  <c:v>31.259166142887075</c:v>
                </c:pt>
                <c:pt idx="36">
                  <c:v>31.705809641532746</c:v>
                </c:pt>
                <c:pt idx="37">
                  <c:v>27.16967106485783</c:v>
                </c:pt>
                <c:pt idx="38">
                  <c:v>29.648290851610344</c:v>
                </c:pt>
                <c:pt idx="39">
                  <c:v>28.280749885688135</c:v>
                </c:pt>
                <c:pt idx="40">
                  <c:v>17.804667242869492</c:v>
                </c:pt>
                <c:pt idx="41">
                  <c:v>29.134241245136188</c:v>
                </c:pt>
                <c:pt idx="42">
                  <c:v>28.389075796556511</c:v>
                </c:pt>
                <c:pt idx="43">
                  <c:v>28.464616680707646</c:v>
                </c:pt>
                <c:pt idx="44">
                  <c:v>26.424253526286879</c:v>
                </c:pt>
                <c:pt idx="45">
                  <c:v>26.494724501758487</c:v>
                </c:pt>
                <c:pt idx="46">
                  <c:v>19.565814784281386</c:v>
                </c:pt>
                <c:pt idx="47">
                  <c:v>26.164186269803167</c:v>
                </c:pt>
                <c:pt idx="48">
                  <c:v>25.498757810735516</c:v>
                </c:pt>
                <c:pt idx="49">
                  <c:v>24.098730826130943</c:v>
                </c:pt>
                <c:pt idx="50">
                  <c:v>25.291331478836177</c:v>
                </c:pt>
                <c:pt idx="51">
                  <c:v>24.354874693240141</c:v>
                </c:pt>
                <c:pt idx="52">
                  <c:v>27.983816587997282</c:v>
                </c:pt>
                <c:pt idx="53">
                  <c:v>22.171866829353331</c:v>
                </c:pt>
                <c:pt idx="54">
                  <c:v>9.6950742767787368</c:v>
                </c:pt>
                <c:pt idx="55">
                  <c:v>19.24872355944564</c:v>
                </c:pt>
                <c:pt idx="56">
                  <c:v>25.056069526212514</c:v>
                </c:pt>
                <c:pt idx="57">
                  <c:v>22.345769977895358</c:v>
                </c:pt>
                <c:pt idx="58">
                  <c:v>23.302437349811189</c:v>
                </c:pt>
                <c:pt idx="59">
                  <c:v>23.055923874892752</c:v>
                </c:pt>
                <c:pt idx="60">
                  <c:v>17.50191570881228</c:v>
                </c:pt>
                <c:pt idx="61">
                  <c:v>13.585554600171974</c:v>
                </c:pt>
                <c:pt idx="62">
                  <c:v>21.130388665808034</c:v>
                </c:pt>
                <c:pt idx="63">
                  <c:v>31.119128466327105</c:v>
                </c:pt>
                <c:pt idx="64">
                  <c:v>31.828495422893354</c:v>
                </c:pt>
                <c:pt idx="65">
                  <c:v>33.647534085170861</c:v>
                </c:pt>
                <c:pt idx="66">
                  <c:v>32.644729321466457</c:v>
                </c:pt>
                <c:pt idx="67">
                  <c:v>24.251207729468611</c:v>
                </c:pt>
                <c:pt idx="68">
                  <c:v>26.502852128126371</c:v>
                </c:pt>
                <c:pt idx="69">
                  <c:v>28.092894759561425</c:v>
                </c:pt>
                <c:pt idx="70">
                  <c:v>34.431852072770646</c:v>
                </c:pt>
                <c:pt idx="71">
                  <c:v>35.207626433995799</c:v>
                </c:pt>
                <c:pt idx="72">
                  <c:v>35.410717285402285</c:v>
                </c:pt>
                <c:pt idx="73">
                  <c:v>34.083101586782234</c:v>
                </c:pt>
                <c:pt idx="74">
                  <c:v>32.529821073558644</c:v>
                </c:pt>
                <c:pt idx="75">
                  <c:v>32.65746333045729</c:v>
                </c:pt>
                <c:pt idx="76">
                  <c:v>33.876827647319409</c:v>
                </c:pt>
                <c:pt idx="77">
                  <c:v>36.986955138402813</c:v>
                </c:pt>
                <c:pt idx="78">
                  <c:v>38.118293640408268</c:v>
                </c:pt>
                <c:pt idx="79">
                  <c:v>33.596052800205072</c:v>
                </c:pt>
                <c:pt idx="80">
                  <c:v>33.923413080512546</c:v>
                </c:pt>
                <c:pt idx="81">
                  <c:v>27.454208684914594</c:v>
                </c:pt>
                <c:pt idx="82">
                  <c:v>29.522317932654659</c:v>
                </c:pt>
                <c:pt idx="83">
                  <c:v>34.485902651143192</c:v>
                </c:pt>
              </c:numCache>
            </c:numRef>
          </c:val>
          <c:smooth val="0"/>
          <c:extLst>
            <c:ext xmlns:c16="http://schemas.microsoft.com/office/drawing/2014/chart" uri="{C3380CC4-5D6E-409C-BE32-E72D297353CC}">
              <c16:uniqueId val="{00000000-28D4-4E81-8AEE-B6531B784A35}"/>
            </c:ext>
          </c:extLst>
        </c:ser>
        <c:ser>
          <c:idx val="1"/>
          <c:order val="1"/>
          <c:tx>
            <c:strRef>
              <c:f>Sheet1!$E$1</c:f>
              <c:strCache>
                <c:ptCount val="1"/>
                <c:pt idx="0">
                  <c:v>5 PER. MEDIA MOVIL</c:v>
                </c:pt>
              </c:strCache>
            </c:strRef>
          </c:tx>
          <c:spPr>
            <a:ln w="28575" cap="rnd">
              <a:solidFill>
                <a:schemeClr val="accent2"/>
              </a:solidFill>
              <a:round/>
            </a:ln>
            <a:effectLst/>
          </c:spPr>
          <c:marker>
            <c:symbol val="none"/>
          </c:marker>
          <c:cat>
            <c:numRef>
              <c:f>Sheet1!$A$2:$A$85</c:f>
              <c:numCache>
                <c:formatCode>d/mm/yyyy</c:formatCode>
                <c:ptCount val="8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numCache>
            </c:numRef>
          </c:cat>
          <c:val>
            <c:numRef>
              <c:f>Sheet1!$E$2:$E$85</c:f>
              <c:numCache>
                <c:formatCode>General</c:formatCode>
                <c:ptCount val="84"/>
                <c:pt idx="4" formatCode="0">
                  <c:v>21.343955235667799</c:v>
                </c:pt>
                <c:pt idx="5" formatCode="0">
                  <c:v>20.982932177826097</c:v>
                </c:pt>
                <c:pt idx="6" formatCode="0">
                  <c:v>20.675015104776371</c:v>
                </c:pt>
                <c:pt idx="7" formatCode="0">
                  <c:v>21.027517551458374</c:v>
                </c:pt>
                <c:pt idx="8" formatCode="0">
                  <c:v>21.42464217452428</c:v>
                </c:pt>
                <c:pt idx="9" formatCode="0">
                  <c:v>22.115082915559498</c:v>
                </c:pt>
                <c:pt idx="10" formatCode="0">
                  <c:v>22.678631204421151</c:v>
                </c:pt>
                <c:pt idx="11" formatCode="0">
                  <c:v>22.926387063162217</c:v>
                </c:pt>
                <c:pt idx="12" formatCode="0">
                  <c:v>24.029553347234064</c:v>
                </c:pt>
                <c:pt idx="13" formatCode="0">
                  <c:v>24.100325764426145</c:v>
                </c:pt>
                <c:pt idx="14" formatCode="0">
                  <c:v>23.399288961256143</c:v>
                </c:pt>
                <c:pt idx="15" formatCode="0">
                  <c:v>23.377500149300708</c:v>
                </c:pt>
                <c:pt idx="16" formatCode="0">
                  <c:v>23.705660024668926</c:v>
                </c:pt>
                <c:pt idx="17" formatCode="0">
                  <c:v>23.433519938854481</c:v>
                </c:pt>
                <c:pt idx="18" formatCode="0">
                  <c:v>22.365378539403881</c:v>
                </c:pt>
                <c:pt idx="19" formatCode="0">
                  <c:v>24.507829530416288</c:v>
                </c:pt>
                <c:pt idx="20" formatCode="0">
                  <c:v>24.273501182745193</c:v>
                </c:pt>
                <c:pt idx="21" formatCode="0">
                  <c:v>25.414421757508251</c:v>
                </c:pt>
                <c:pt idx="22" formatCode="0">
                  <c:v>25.22767932380064</c:v>
                </c:pt>
                <c:pt idx="23" formatCode="0">
                  <c:v>27.648410319638646</c:v>
                </c:pt>
                <c:pt idx="24" formatCode="0">
                  <c:v>26.202052885911485</c:v>
                </c:pt>
                <c:pt idx="25" formatCode="0">
                  <c:v>25.678106828910821</c:v>
                </c:pt>
                <c:pt idx="26" formatCode="0">
                  <c:v>26.183149291398124</c:v>
                </c:pt>
                <c:pt idx="27" formatCode="0">
                  <c:v>26.477173741440559</c:v>
                </c:pt>
                <c:pt idx="28" formatCode="0">
                  <c:v>26.737897868843476</c:v>
                </c:pt>
                <c:pt idx="29" formatCode="0">
                  <c:v>27.923561774116997</c:v>
                </c:pt>
                <c:pt idx="30" formatCode="0">
                  <c:v>29.14533230543001</c:v>
                </c:pt>
                <c:pt idx="31" formatCode="0">
                  <c:v>27.983502608984136</c:v>
                </c:pt>
                <c:pt idx="32" formatCode="0">
                  <c:v>26.29003666394377</c:v>
                </c:pt>
                <c:pt idx="33" formatCode="0">
                  <c:v>26.443939500082635</c:v>
                </c:pt>
                <c:pt idx="34" formatCode="0">
                  <c:v>26.345859985226323</c:v>
                </c:pt>
                <c:pt idx="35" formatCode="0">
                  <c:v>27.263177862808533</c:v>
                </c:pt>
                <c:pt idx="36" formatCode="0">
                  <c:v>28.623189093807309</c:v>
                </c:pt>
                <c:pt idx="37" formatCode="0">
                  <c:v>30.412635713658535</c:v>
                </c:pt>
                <c:pt idx="38" formatCode="0">
                  <c:v>30.148344062466236</c:v>
                </c:pt>
                <c:pt idx="39" formatCode="0">
                  <c:v>29.562301373968015</c:v>
                </c:pt>
                <c:pt idx="40" formatCode="0">
                  <c:v>26.414934288277212</c:v>
                </c:pt>
                <c:pt idx="41" formatCode="0">
                  <c:v>25.971827367224492</c:v>
                </c:pt>
                <c:pt idx="42" formatCode="0">
                  <c:v>26.200880251958754</c:v>
                </c:pt>
                <c:pt idx="43" formatCode="0">
                  <c:v>25.988248910397093</c:v>
                </c:pt>
                <c:pt idx="44" formatCode="0">
                  <c:v>25.6377187544465</c:v>
                </c:pt>
                <c:pt idx="45" formatCode="0">
                  <c:v>27.759042917131552</c:v>
                </c:pt>
                <c:pt idx="46" formatCode="0">
                  <c:v>25.634410432846821</c:v>
                </c:pt>
                <c:pt idx="47" formatCode="0">
                  <c:v>25.21938717570367</c:v>
                </c:pt>
                <c:pt idx="48" formatCode="0">
                  <c:v>24.670461059484129</c:v>
                </c:pt>
                <c:pt idx="49" formatCode="0">
                  <c:v>24.22007895873022</c:v>
                </c:pt>
                <c:pt idx="50" formatCode="0">
                  <c:v>23.995953505005573</c:v>
                </c:pt>
                <c:pt idx="51" formatCode="0">
                  <c:v>25.070073317160016</c:v>
                </c:pt>
                <c:pt idx="52" formatCode="0">
                  <c:v>25.409466504095143</c:v>
                </c:pt>
                <c:pt idx="53" formatCode="0">
                  <c:v>24.708830728817215</c:v>
                </c:pt>
                <c:pt idx="54" formatCode="0">
                  <c:v>20.595084974743344</c:v>
                </c:pt>
                <c:pt idx="55" formatCode="0">
                  <c:v>19.500674648106298</c:v>
                </c:pt>
                <c:pt idx="56" formatCode="0">
                  <c:v>19.611691172302741</c:v>
                </c:pt>
                <c:pt idx="57" formatCode="0">
                  <c:v>18.748767408781241</c:v>
                </c:pt>
                <c:pt idx="58" formatCode="0">
                  <c:v>18.93618722619534</c:v>
                </c:pt>
                <c:pt idx="59" formatCode="0">
                  <c:v>22.518466748813054</c:v>
                </c:pt>
                <c:pt idx="60" formatCode="0">
                  <c:v>22.094060920778265</c:v>
                </c:pt>
                <c:pt idx="61" formatCode="0">
                  <c:v>19.548274666089753</c:v>
                </c:pt>
                <c:pt idx="62" formatCode="0">
                  <c:v>19.330846169117223</c:v>
                </c:pt>
                <c:pt idx="63" formatCode="0">
                  <c:v>20.482175361779717</c:v>
                </c:pt>
                <c:pt idx="64" formatCode="0">
                  <c:v>21.8465466298113</c:v>
                </c:pt>
                <c:pt idx="65" formatCode="0">
                  <c:v>24.897533583561199</c:v>
                </c:pt>
                <c:pt idx="66" formatCode="0">
                  <c:v>29.669038134930787</c:v>
                </c:pt>
                <c:pt idx="67" formatCode="0">
                  <c:v>30.497809269021893</c:v>
                </c:pt>
                <c:pt idx="68" formatCode="0">
                  <c:v>29.533959952067534</c:v>
                </c:pt>
                <c:pt idx="69" formatCode="0">
                  <c:v>28.805655218486301</c:v>
                </c:pt>
                <c:pt idx="70" formatCode="0">
                  <c:v>28.938711262539876</c:v>
                </c:pt>
                <c:pt idx="71" formatCode="0">
                  <c:v>29.379467619911861</c:v>
                </c:pt>
                <c:pt idx="72" formatCode="0">
                  <c:v>31.690142510272736</c:v>
                </c:pt>
                <c:pt idx="73" formatCode="0">
                  <c:v>33.325255772612344</c:v>
                </c:pt>
                <c:pt idx="74" formatCode="0">
                  <c:v>34.317095853607988</c:v>
                </c:pt>
                <c:pt idx="75" formatCode="0">
                  <c:v>33.955876127222318</c:v>
                </c:pt>
                <c:pt idx="76" formatCode="0">
                  <c:v>33.69520771956018</c:v>
                </c:pt>
                <c:pt idx="77" formatCode="0">
                  <c:v>33.989980020758054</c:v>
                </c:pt>
                <c:pt idx="78" formatCode="0">
                  <c:v>34.759200429670599</c:v>
                </c:pt>
                <c:pt idx="79" formatCode="0">
                  <c:v>34.984131266387152</c:v>
                </c:pt>
                <c:pt idx="80" formatCode="0">
                  <c:v>35.251249260684538</c:v>
                </c:pt>
                <c:pt idx="81" formatCode="0">
                  <c:v>33.799926170257983</c:v>
                </c:pt>
                <c:pt idx="82" formatCode="0">
                  <c:v>32.309938109885685</c:v>
                </c:pt>
                <c:pt idx="83" formatCode="0">
                  <c:v>31.669248325613101</c:v>
                </c:pt>
              </c:numCache>
            </c:numRef>
          </c:val>
          <c:smooth val="0"/>
          <c:extLst>
            <c:ext xmlns:c16="http://schemas.microsoft.com/office/drawing/2014/chart" uri="{C3380CC4-5D6E-409C-BE32-E72D297353CC}">
              <c16:uniqueId val="{00000001-28D4-4E81-8AEE-B6531B784A35}"/>
            </c:ext>
          </c:extLst>
        </c:ser>
        <c:dLbls>
          <c:showLegendKey val="0"/>
          <c:showVal val="0"/>
          <c:showCatName val="0"/>
          <c:showSerName val="0"/>
          <c:showPercent val="0"/>
          <c:showBubbleSize val="0"/>
        </c:dLbls>
        <c:smooth val="0"/>
        <c:axId val="105737600"/>
        <c:axId val="105748352"/>
      </c:lineChart>
      <c:dateAx>
        <c:axId val="105737600"/>
        <c:scaling>
          <c:orientation val="minMax"/>
        </c:scaling>
        <c:delete val="0"/>
        <c:axPos val="b"/>
        <c:numFmt formatCode="d/mm/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05748352"/>
        <c:crosses val="autoZero"/>
        <c:auto val="1"/>
        <c:lblOffset val="100"/>
        <c:baseTimeUnit val="days"/>
      </c:dateAx>
      <c:valAx>
        <c:axId val="105748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0573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68398827331499"/>
          <c:y val="4.3243068393637028E-2"/>
          <c:w val="0.7660773552509641"/>
          <c:h val="0.68338838383075218"/>
        </c:manualLayout>
      </c:layout>
      <c:lineChart>
        <c:grouping val="standard"/>
        <c:varyColors val="0"/>
        <c:ser>
          <c:idx val="6"/>
          <c:order val="1"/>
          <c:tx>
            <c:strRef>
              <c:f>'Guatemala RT50%'!$B$1</c:f>
              <c:strCache>
                <c:ptCount val="1"/>
                <c:pt idx="0">
                  <c:v>Casos nuevos diarios</c:v>
                </c:pt>
              </c:strCache>
            </c:strRef>
          </c:tx>
          <c:spPr>
            <a:ln w="34925" cap="rnd">
              <a:solidFill>
                <a:schemeClr val="accent2">
                  <a:lumMod val="75000"/>
                </a:schemeClr>
              </a:solidFill>
              <a:round/>
            </a:ln>
            <a:effectLst>
              <a:outerShdw blurRad="57150" dist="19050" dir="5400000" algn="ctr" rotWithShape="0">
                <a:srgbClr val="000000">
                  <a:alpha val="63000"/>
                </a:srgbClr>
              </a:outerShdw>
            </a:effectLst>
          </c:spPr>
          <c:marker>
            <c:symbol val="none"/>
          </c:marker>
          <c:cat>
            <c:numRef>
              <c:f>'Guatemala RT50%'!$A$2:$A$62</c:f>
              <c:numCache>
                <c:formatCode>dd/mm/yyyy</c:formatCode>
                <c:ptCount val="61"/>
                <c:pt idx="0">
                  <c:v>44420</c:v>
                </c:pt>
                <c:pt idx="1">
                  <c:v>44421</c:v>
                </c:pt>
                <c:pt idx="2">
                  <c:v>44422</c:v>
                </c:pt>
                <c:pt idx="3">
                  <c:v>44423</c:v>
                </c:pt>
                <c:pt idx="4">
                  <c:v>44424</c:v>
                </c:pt>
                <c:pt idx="5">
                  <c:v>44425</c:v>
                </c:pt>
                <c:pt idx="6">
                  <c:v>44426</c:v>
                </c:pt>
                <c:pt idx="7">
                  <c:v>44427</c:v>
                </c:pt>
                <c:pt idx="8">
                  <c:v>44428</c:v>
                </c:pt>
                <c:pt idx="9">
                  <c:v>44429</c:v>
                </c:pt>
                <c:pt idx="10">
                  <c:v>44430</c:v>
                </c:pt>
                <c:pt idx="11">
                  <c:v>44431</c:v>
                </c:pt>
                <c:pt idx="12">
                  <c:v>44432</c:v>
                </c:pt>
                <c:pt idx="13">
                  <c:v>44433</c:v>
                </c:pt>
                <c:pt idx="14">
                  <c:v>44434</c:v>
                </c:pt>
                <c:pt idx="15">
                  <c:v>44435</c:v>
                </c:pt>
                <c:pt idx="16">
                  <c:v>44436</c:v>
                </c:pt>
                <c:pt idx="17">
                  <c:v>44437</c:v>
                </c:pt>
                <c:pt idx="18">
                  <c:v>44438</c:v>
                </c:pt>
                <c:pt idx="19">
                  <c:v>44439</c:v>
                </c:pt>
                <c:pt idx="20">
                  <c:v>44440</c:v>
                </c:pt>
                <c:pt idx="21">
                  <c:v>44441</c:v>
                </c:pt>
                <c:pt idx="22">
                  <c:v>44442</c:v>
                </c:pt>
                <c:pt idx="23">
                  <c:v>44443</c:v>
                </c:pt>
                <c:pt idx="24">
                  <c:v>44444</c:v>
                </c:pt>
                <c:pt idx="25">
                  <c:v>44445</c:v>
                </c:pt>
                <c:pt idx="26">
                  <c:v>44446</c:v>
                </c:pt>
                <c:pt idx="27">
                  <c:v>44447</c:v>
                </c:pt>
                <c:pt idx="28">
                  <c:v>44448</c:v>
                </c:pt>
                <c:pt idx="29">
                  <c:v>44449</c:v>
                </c:pt>
                <c:pt idx="30">
                  <c:v>44450</c:v>
                </c:pt>
                <c:pt idx="31">
                  <c:v>44451</c:v>
                </c:pt>
                <c:pt idx="32">
                  <c:v>44452</c:v>
                </c:pt>
                <c:pt idx="33">
                  <c:v>44453</c:v>
                </c:pt>
                <c:pt idx="34">
                  <c:v>44454</c:v>
                </c:pt>
                <c:pt idx="35">
                  <c:v>44455</c:v>
                </c:pt>
                <c:pt idx="36">
                  <c:v>44456</c:v>
                </c:pt>
                <c:pt idx="37">
                  <c:v>44457</c:v>
                </c:pt>
                <c:pt idx="38">
                  <c:v>44458</c:v>
                </c:pt>
                <c:pt idx="39">
                  <c:v>44459</c:v>
                </c:pt>
                <c:pt idx="40">
                  <c:v>44460</c:v>
                </c:pt>
                <c:pt idx="41">
                  <c:v>44461</c:v>
                </c:pt>
                <c:pt idx="42">
                  <c:v>44462</c:v>
                </c:pt>
                <c:pt idx="43">
                  <c:v>44463</c:v>
                </c:pt>
                <c:pt idx="44">
                  <c:v>44464</c:v>
                </c:pt>
                <c:pt idx="45">
                  <c:v>44465</c:v>
                </c:pt>
                <c:pt idx="46">
                  <c:v>44466</c:v>
                </c:pt>
                <c:pt idx="47">
                  <c:v>44467</c:v>
                </c:pt>
                <c:pt idx="48">
                  <c:v>44468</c:v>
                </c:pt>
                <c:pt idx="49">
                  <c:v>44469</c:v>
                </c:pt>
                <c:pt idx="50">
                  <c:v>44470</c:v>
                </c:pt>
                <c:pt idx="51">
                  <c:v>44471</c:v>
                </c:pt>
                <c:pt idx="52">
                  <c:v>44472</c:v>
                </c:pt>
                <c:pt idx="53">
                  <c:v>44473</c:v>
                </c:pt>
                <c:pt idx="54">
                  <c:v>44474</c:v>
                </c:pt>
                <c:pt idx="55">
                  <c:v>44475</c:v>
                </c:pt>
                <c:pt idx="56">
                  <c:v>44476</c:v>
                </c:pt>
                <c:pt idx="57">
                  <c:v>44477</c:v>
                </c:pt>
                <c:pt idx="58">
                  <c:v>44478</c:v>
                </c:pt>
                <c:pt idx="59">
                  <c:v>44479</c:v>
                </c:pt>
                <c:pt idx="60">
                  <c:v>44480</c:v>
                </c:pt>
              </c:numCache>
            </c:numRef>
          </c:cat>
          <c:val>
            <c:numRef>
              <c:f>'Guatemala RT50%'!$B$2:$B$62</c:f>
              <c:numCache>
                <c:formatCode>0</c:formatCode>
                <c:ptCount val="61"/>
                <c:pt idx="0">
                  <c:v>4358</c:v>
                </c:pt>
                <c:pt idx="1">
                  <c:v>2980.1705575700425</c:v>
                </c:pt>
                <c:pt idx="2">
                  <c:v>3196.6932510851302</c:v>
                </c:pt>
                <c:pt idx="3">
                  <c:v>3428.8080119647198</c:v>
                </c:pt>
                <c:pt idx="4">
                  <c:v>3677.6187879455401</c:v>
                </c:pt>
                <c:pt idx="5">
                  <c:v>3944.3027412444712</c:v>
                </c:pt>
                <c:pt idx="6">
                  <c:v>4230.1148626233335</c:v>
                </c:pt>
                <c:pt idx="7">
                  <c:v>4536.39385329574</c:v>
                </c:pt>
                <c:pt idx="8">
                  <c:v>4864.5674278323495</c:v>
                </c:pt>
                <c:pt idx="9">
                  <c:v>5216.1582845336352</c:v>
                </c:pt>
                <c:pt idx="10">
                  <c:v>5592.7889625628404</c:v>
                </c:pt>
                <c:pt idx="11">
                  <c:v>5996.1875179788085</c:v>
                </c:pt>
                <c:pt idx="12">
                  <c:v>6428.1922716156987</c:v>
                </c:pt>
                <c:pt idx="13">
                  <c:v>6890.7583171089163</c:v>
                </c:pt>
                <c:pt idx="14">
                  <c:v>7385.9626770504437</c:v>
                </c:pt>
                <c:pt idx="15">
                  <c:v>7916.0110494865639</c:v>
                </c:pt>
                <c:pt idx="16">
                  <c:v>8483.2427415503153</c:v>
                </c:pt>
                <c:pt idx="17">
                  <c:v>9090.1381355022095</c:v>
                </c:pt>
                <c:pt idx="18">
                  <c:v>9739.3232733029199</c:v>
                </c:pt>
                <c:pt idx="19">
                  <c:v>10433.576575156507</c:v>
                </c:pt>
                <c:pt idx="20">
                  <c:v>11175.8323515884</c:v>
                </c:pt>
                <c:pt idx="21">
                  <c:v>11969.1879761044</c:v>
                </c:pt>
                <c:pt idx="22">
                  <c:v>12816.906545542604</c:v>
                </c:pt>
                <c:pt idx="23">
                  <c:v>13722.421325915902</c:v>
                </c:pt>
                <c:pt idx="24">
                  <c:v>14689.33846787141</c:v>
                </c:pt>
                <c:pt idx="25">
                  <c:v>15721.4388979582</c:v>
                </c:pt>
                <c:pt idx="26">
                  <c:v>16822.679116910582</c:v>
                </c:pt>
                <c:pt idx="27">
                  <c:v>17997.189276528574</c:v>
                </c:pt>
                <c:pt idx="28">
                  <c:v>19249.271739244101</c:v>
                </c:pt>
                <c:pt idx="29">
                  <c:v>20583.395204746801</c:v>
                </c:pt>
                <c:pt idx="30">
                  <c:v>22004.188097629623</c:v>
                </c:pt>
                <c:pt idx="31">
                  <c:v>23516.426472722629</c:v>
                </c:pt>
                <c:pt idx="32">
                  <c:v>25125.023107351699</c:v>
                </c:pt>
                <c:pt idx="33">
                  <c:v>26835.008116508499</c:v>
                </c:pt>
                <c:pt idx="34">
                  <c:v>28651.507806461799</c:v>
                </c:pt>
                <c:pt idx="35">
                  <c:v>30579.718014929909</c:v>
                </c:pt>
                <c:pt idx="36">
                  <c:v>32624.874607392896</c:v>
                </c:pt>
                <c:pt idx="37">
                  <c:v>34792.207681655244</c:v>
                </c:pt>
                <c:pt idx="38">
                  <c:v>37086.909858109611</c:v>
                </c:pt>
                <c:pt idx="39">
                  <c:v>39514.069353659594</c:v>
                </c:pt>
                <c:pt idx="40">
                  <c:v>42078.623864358</c:v>
                </c:pt>
                <c:pt idx="41">
                  <c:v>44785.281721747073</c:v>
                </c:pt>
                <c:pt idx="42">
                  <c:v>47638.4526401353</c:v>
                </c:pt>
                <c:pt idx="43">
                  <c:v>50642.151255599303</c:v>
                </c:pt>
                <c:pt idx="44">
                  <c:v>53799.910753739285</c:v>
                </c:pt>
                <c:pt idx="45">
                  <c:v>57114.665446938663</c:v>
                </c:pt>
                <c:pt idx="46">
                  <c:v>60588.642366465501</c:v>
                </c:pt>
                <c:pt idx="47">
                  <c:v>64223.228355680985</c:v>
                </c:pt>
                <c:pt idx="48">
                  <c:v>68018.833106887061</c:v>
                </c:pt>
                <c:pt idx="49">
                  <c:v>71974.745161215003</c:v>
                </c:pt>
                <c:pt idx="50">
                  <c:v>76088.979354416195</c:v>
                </c:pt>
                <c:pt idx="51">
                  <c:v>80358.116474144801</c:v>
                </c:pt>
                <c:pt idx="52">
                  <c:v>84777.142219972695</c:v>
                </c:pt>
                <c:pt idx="53">
                  <c:v>89339.283624910706</c:v>
                </c:pt>
                <c:pt idx="54">
                  <c:v>94035.850906101696</c:v>
                </c:pt>
                <c:pt idx="55">
                  <c:v>98856.084023361997</c:v>
                </c:pt>
                <c:pt idx="56">
                  <c:v>103787.01363190897</c:v>
                </c:pt>
                <c:pt idx="57">
                  <c:v>108813.338001842</c:v>
                </c:pt>
                <c:pt idx="58">
                  <c:v>113917.32422457302</c:v>
                </c:pt>
                <c:pt idx="59">
                  <c:v>119078.74038834199</c:v>
                </c:pt>
                <c:pt idx="60">
                  <c:v>124274.824177819</c:v>
                </c:pt>
              </c:numCache>
            </c:numRef>
          </c:val>
          <c:smooth val="0"/>
          <c:extLst>
            <c:ext xmlns:c16="http://schemas.microsoft.com/office/drawing/2014/chart" uri="{C3380CC4-5D6E-409C-BE32-E72D297353CC}">
              <c16:uniqueId val="{00000000-BE3B-4F4D-9833-23DD52CCD5C3}"/>
            </c:ext>
          </c:extLst>
        </c:ser>
        <c:ser>
          <c:idx val="0"/>
          <c:order val="2"/>
          <c:tx>
            <c:strRef>
              <c:f>'Guatemala RT50%'!$G$1</c:f>
              <c:strCache>
                <c:ptCount val="1"/>
                <c:pt idx="0">
                  <c:v>Defunciones totales </c:v>
                </c:pt>
              </c:strCache>
            </c:strRef>
          </c:tx>
          <c:spPr>
            <a:ln w="34925" cap="rnd">
              <a:solidFill>
                <a:schemeClr val="tx1">
                  <a:lumMod val="85000"/>
                  <a:lumOff val="15000"/>
                </a:schemeClr>
              </a:solidFill>
              <a:round/>
            </a:ln>
            <a:effectLst>
              <a:outerShdw blurRad="57150" dist="19050" dir="5400000" algn="ctr" rotWithShape="0">
                <a:srgbClr val="000000">
                  <a:alpha val="63000"/>
                </a:srgbClr>
              </a:outerShdw>
            </a:effectLst>
          </c:spPr>
          <c:marker>
            <c:symbol val="none"/>
          </c:marker>
          <c:cat>
            <c:numRef>
              <c:f>'Guatemala RT50%'!$A$2:$A$62</c:f>
              <c:numCache>
                <c:formatCode>dd/mm/yyyy</c:formatCode>
                <c:ptCount val="61"/>
                <c:pt idx="0">
                  <c:v>44420</c:v>
                </c:pt>
                <c:pt idx="1">
                  <c:v>44421</c:v>
                </c:pt>
                <c:pt idx="2">
                  <c:v>44422</c:v>
                </c:pt>
                <c:pt idx="3">
                  <c:v>44423</c:v>
                </c:pt>
                <c:pt idx="4">
                  <c:v>44424</c:v>
                </c:pt>
                <c:pt idx="5">
                  <c:v>44425</c:v>
                </c:pt>
                <c:pt idx="6">
                  <c:v>44426</c:v>
                </c:pt>
                <c:pt idx="7">
                  <c:v>44427</c:v>
                </c:pt>
                <c:pt idx="8">
                  <c:v>44428</c:v>
                </c:pt>
                <c:pt idx="9">
                  <c:v>44429</c:v>
                </c:pt>
                <c:pt idx="10">
                  <c:v>44430</c:v>
                </c:pt>
                <c:pt idx="11">
                  <c:v>44431</c:v>
                </c:pt>
                <c:pt idx="12">
                  <c:v>44432</c:v>
                </c:pt>
                <c:pt idx="13">
                  <c:v>44433</c:v>
                </c:pt>
                <c:pt idx="14">
                  <c:v>44434</c:v>
                </c:pt>
                <c:pt idx="15">
                  <c:v>44435</c:v>
                </c:pt>
                <c:pt idx="16">
                  <c:v>44436</c:v>
                </c:pt>
                <c:pt idx="17">
                  <c:v>44437</c:v>
                </c:pt>
                <c:pt idx="18">
                  <c:v>44438</c:v>
                </c:pt>
                <c:pt idx="19">
                  <c:v>44439</c:v>
                </c:pt>
                <c:pt idx="20">
                  <c:v>44440</c:v>
                </c:pt>
                <c:pt idx="21">
                  <c:v>44441</c:v>
                </c:pt>
                <c:pt idx="22">
                  <c:v>44442</c:v>
                </c:pt>
                <c:pt idx="23">
                  <c:v>44443</c:v>
                </c:pt>
                <c:pt idx="24">
                  <c:v>44444</c:v>
                </c:pt>
                <c:pt idx="25">
                  <c:v>44445</c:v>
                </c:pt>
                <c:pt idx="26">
                  <c:v>44446</c:v>
                </c:pt>
                <c:pt idx="27">
                  <c:v>44447</c:v>
                </c:pt>
                <c:pt idx="28">
                  <c:v>44448</c:v>
                </c:pt>
                <c:pt idx="29">
                  <c:v>44449</c:v>
                </c:pt>
                <c:pt idx="30">
                  <c:v>44450</c:v>
                </c:pt>
                <c:pt idx="31">
                  <c:v>44451</c:v>
                </c:pt>
                <c:pt idx="32">
                  <c:v>44452</c:v>
                </c:pt>
                <c:pt idx="33">
                  <c:v>44453</c:v>
                </c:pt>
                <c:pt idx="34">
                  <c:v>44454</c:v>
                </c:pt>
                <c:pt idx="35">
                  <c:v>44455</c:v>
                </c:pt>
                <c:pt idx="36">
                  <c:v>44456</c:v>
                </c:pt>
                <c:pt idx="37">
                  <c:v>44457</c:v>
                </c:pt>
                <c:pt idx="38">
                  <c:v>44458</c:v>
                </c:pt>
                <c:pt idx="39">
                  <c:v>44459</c:v>
                </c:pt>
                <c:pt idx="40">
                  <c:v>44460</c:v>
                </c:pt>
                <c:pt idx="41">
                  <c:v>44461</c:v>
                </c:pt>
                <c:pt idx="42">
                  <c:v>44462</c:v>
                </c:pt>
                <c:pt idx="43">
                  <c:v>44463</c:v>
                </c:pt>
                <c:pt idx="44">
                  <c:v>44464</c:v>
                </c:pt>
                <c:pt idx="45">
                  <c:v>44465</c:v>
                </c:pt>
                <c:pt idx="46">
                  <c:v>44466</c:v>
                </c:pt>
                <c:pt idx="47">
                  <c:v>44467</c:v>
                </c:pt>
                <c:pt idx="48">
                  <c:v>44468</c:v>
                </c:pt>
                <c:pt idx="49">
                  <c:v>44469</c:v>
                </c:pt>
                <c:pt idx="50">
                  <c:v>44470</c:v>
                </c:pt>
                <c:pt idx="51">
                  <c:v>44471</c:v>
                </c:pt>
                <c:pt idx="52">
                  <c:v>44472</c:v>
                </c:pt>
                <c:pt idx="53">
                  <c:v>44473</c:v>
                </c:pt>
                <c:pt idx="54">
                  <c:v>44474</c:v>
                </c:pt>
                <c:pt idx="55">
                  <c:v>44475</c:v>
                </c:pt>
                <c:pt idx="56">
                  <c:v>44476</c:v>
                </c:pt>
                <c:pt idx="57">
                  <c:v>44477</c:v>
                </c:pt>
                <c:pt idx="58">
                  <c:v>44478</c:v>
                </c:pt>
                <c:pt idx="59">
                  <c:v>44479</c:v>
                </c:pt>
                <c:pt idx="60">
                  <c:v>44480</c:v>
                </c:pt>
              </c:numCache>
            </c:numRef>
          </c:cat>
          <c:val>
            <c:numRef>
              <c:f>'Guatemala RT50%'!$G$2:$G$62</c:f>
              <c:numCache>
                <c:formatCode>0</c:formatCode>
                <c:ptCount val="61"/>
                <c:pt idx="0">
                  <c:v>10960</c:v>
                </c:pt>
                <c:pt idx="1">
                  <c:v>10976.399204808951</c:v>
                </c:pt>
                <c:pt idx="2">
                  <c:v>10993.996744057127</c:v>
                </c:pt>
                <c:pt idx="3">
                  <c:v>11012.879265675349</c:v>
                </c:pt>
                <c:pt idx="4">
                  <c:v>11033.14021746817</c:v>
                </c:pt>
                <c:pt idx="5">
                  <c:v>11054.88020516617</c:v>
                </c:pt>
                <c:pt idx="6">
                  <c:v>11078.207243946506</c:v>
                </c:pt>
                <c:pt idx="7">
                  <c:v>11103.237063740371</c:v>
                </c:pt>
                <c:pt idx="8">
                  <c:v>11130.093559831266</c:v>
                </c:pt>
                <c:pt idx="9">
                  <c:v>11158.909398482647</c:v>
                </c:pt>
                <c:pt idx="10">
                  <c:v>11189.82673051241</c:v>
                </c:pt>
                <c:pt idx="11">
                  <c:v>11222.997952737873</c:v>
                </c:pt>
                <c:pt idx="12">
                  <c:v>11258.58647773011</c:v>
                </c:pt>
                <c:pt idx="13">
                  <c:v>11296.767506428303</c:v>
                </c:pt>
                <c:pt idx="14">
                  <c:v>11337.728822439814</c:v>
                </c:pt>
                <c:pt idx="15">
                  <c:v>11381.671635465395</c:v>
                </c:pt>
                <c:pt idx="16">
                  <c:v>11428.811494114476</c:v>
                </c:pt>
                <c:pt idx="17">
                  <c:v>11479.37927719937</c:v>
                </c:pt>
                <c:pt idx="18">
                  <c:v>11533.622261717534</c:v>
                </c:pt>
                <c:pt idx="19">
                  <c:v>11591.805262853488</c:v>
                </c:pt>
                <c:pt idx="20">
                  <c:v>11654.211841918654</c:v>
                </c:pt>
                <c:pt idx="21">
                  <c:v>11721.145583452737</c:v>
                </c:pt>
                <c:pt idx="22">
                  <c:v>11792.931445397251</c:v>
                </c:pt>
                <c:pt idx="23">
                  <c:v>11869.917189601587</c:v>
                </c:pt>
                <c:pt idx="24">
                  <c:v>11952.474898969509</c:v>
                </c:pt>
                <c:pt idx="25">
                  <c:v>12041.002586372835</c:v>
                </c:pt>
                <c:pt idx="26">
                  <c:v>12135.925898245065</c:v>
                </c:pt>
                <c:pt idx="27">
                  <c:v>12237.699915166319</c:v>
                </c:pt>
                <c:pt idx="28">
                  <c:v>12346.811051054528</c:v>
                </c:pt>
                <c:pt idx="29">
                  <c:v>12463.779052993284</c:v>
                </c:pt>
                <c:pt idx="30">
                  <c:v>12589.159103303158</c:v>
                </c:pt>
                <c:pt idx="31">
                  <c:v>12723.544025909976</c:v>
                </c:pt>
                <c:pt idx="32">
                  <c:v>12867.566597569232</c:v>
                </c:pt>
                <c:pt idx="33">
                  <c:v>13021.901966833539</c:v>
                </c:pt>
                <c:pt idx="34">
                  <c:v>13187.270174021289</c:v>
                </c:pt>
                <c:pt idx="35">
                  <c:v>13364.438774849386</c:v>
                </c:pt>
                <c:pt idx="36">
                  <c:v>13554.225562117739</c:v>
                </c:pt>
                <c:pt idx="37">
                  <c:v>13757.501374809372</c:v>
                </c:pt>
                <c:pt idx="38">
                  <c:v>13975.192999244973</c:v>
                </c:pt>
                <c:pt idx="39">
                  <c:v>14208.286132260142</c:v>
                </c:pt>
                <c:pt idx="40">
                  <c:v>14457.828416039934</c:v>
                </c:pt>
                <c:pt idx="41">
                  <c:v>14724.932508798011</c:v>
                </c:pt>
                <c:pt idx="42">
                  <c:v>15010.7791844287</c:v>
                </c:pt>
                <c:pt idx="43">
                  <c:v>15316.620427425974</c:v>
                </c:pt>
                <c:pt idx="44">
                  <c:v>15643.782507596556</c:v>
                </c:pt>
                <c:pt idx="45">
                  <c:v>15993.668984630744</c:v>
                </c:pt>
                <c:pt idx="46">
                  <c:v>16367.763615041964</c:v>
                </c:pt>
                <c:pt idx="47">
                  <c:v>16767.633109638056</c:v>
                </c:pt>
                <c:pt idx="48">
                  <c:v>17194.929689472792</c:v>
                </c:pt>
                <c:pt idx="49">
                  <c:v>17651.393378847974</c:v>
                </c:pt>
                <c:pt idx="50">
                  <c:v>18138.853967041334</c:v>
                </c:pt>
                <c:pt idx="51">
                  <c:v>18659.232559894052</c:v>
                </c:pt>
                <c:pt idx="52">
                  <c:v>19214.542633208071</c:v>
                </c:pt>
                <c:pt idx="53">
                  <c:v>19806.890488867037</c:v>
                </c:pt>
                <c:pt idx="54">
                  <c:v>20438.475004072821</c:v>
                </c:pt>
                <c:pt idx="55">
                  <c:v>21111.586553598758</c:v>
                </c:pt>
                <c:pt idx="56">
                  <c:v>21828.604975842572</c:v>
                </c:pt>
                <c:pt idx="57">
                  <c:v>22591.996443181321</c:v>
                </c:pt>
                <c:pt idx="58">
                  <c:v>23404.309084324821</c:v>
                </c:pt>
                <c:pt idx="59">
                  <c:v>24268.167196486756</c:v>
                </c:pt>
                <c:pt idx="60">
                  <c:v>25186.263880201604</c:v>
                </c:pt>
              </c:numCache>
            </c:numRef>
          </c:val>
          <c:smooth val="0"/>
          <c:extLst>
            <c:ext xmlns:c16="http://schemas.microsoft.com/office/drawing/2014/chart" uri="{C3380CC4-5D6E-409C-BE32-E72D297353CC}">
              <c16:uniqueId val="{00000001-BE3B-4F4D-9833-23DD52CCD5C3}"/>
            </c:ext>
          </c:extLst>
        </c:ser>
        <c:dLbls>
          <c:showLegendKey val="0"/>
          <c:showVal val="0"/>
          <c:showCatName val="0"/>
          <c:showSerName val="0"/>
          <c:showPercent val="0"/>
          <c:showBubbleSize val="0"/>
        </c:dLbls>
        <c:marker val="1"/>
        <c:smooth val="0"/>
        <c:axId val="115194880"/>
        <c:axId val="145958016"/>
        <c:extLst/>
      </c:lineChart>
      <c:lineChart>
        <c:grouping val="standard"/>
        <c:varyColors val="0"/>
        <c:ser>
          <c:idx val="5"/>
          <c:order val="0"/>
          <c:tx>
            <c:strRef>
              <c:f>'Guatemala RT50%'!$F$1</c:f>
              <c:strCache>
                <c:ptCount val="1"/>
                <c:pt idx="0">
                  <c:v>Recuperados</c:v>
                </c:pt>
              </c:strCache>
            </c:strRef>
          </c:tx>
          <c:spPr>
            <a:ln w="34925" cap="rnd">
              <a:solidFill>
                <a:schemeClr val="accent4">
                  <a:lumMod val="40000"/>
                  <a:lumOff val="60000"/>
                </a:schemeClr>
              </a:solidFill>
              <a:round/>
            </a:ln>
            <a:effectLst>
              <a:outerShdw blurRad="57150" dist="19050" dir="5400000" algn="ctr" rotWithShape="0">
                <a:srgbClr val="000000">
                  <a:alpha val="63000"/>
                </a:srgbClr>
              </a:outerShdw>
            </a:effectLst>
          </c:spPr>
          <c:marker>
            <c:symbol val="none"/>
          </c:marker>
          <c:cat>
            <c:numRef>
              <c:f>'Guatemala RT50%'!$A$2:$A$62</c:f>
              <c:numCache>
                <c:formatCode>dd/mm/yyyy</c:formatCode>
                <c:ptCount val="61"/>
                <c:pt idx="0">
                  <c:v>44420</c:v>
                </c:pt>
                <c:pt idx="1">
                  <c:v>44421</c:v>
                </c:pt>
                <c:pt idx="2">
                  <c:v>44422</c:v>
                </c:pt>
                <c:pt idx="3">
                  <c:v>44423</c:v>
                </c:pt>
                <c:pt idx="4">
                  <c:v>44424</c:v>
                </c:pt>
                <c:pt idx="5">
                  <c:v>44425</c:v>
                </c:pt>
                <c:pt idx="6">
                  <c:v>44426</c:v>
                </c:pt>
                <c:pt idx="7">
                  <c:v>44427</c:v>
                </c:pt>
                <c:pt idx="8">
                  <c:v>44428</c:v>
                </c:pt>
                <c:pt idx="9">
                  <c:v>44429</c:v>
                </c:pt>
                <c:pt idx="10">
                  <c:v>44430</c:v>
                </c:pt>
                <c:pt idx="11">
                  <c:v>44431</c:v>
                </c:pt>
                <c:pt idx="12">
                  <c:v>44432</c:v>
                </c:pt>
                <c:pt idx="13">
                  <c:v>44433</c:v>
                </c:pt>
                <c:pt idx="14">
                  <c:v>44434</c:v>
                </c:pt>
                <c:pt idx="15">
                  <c:v>44435</c:v>
                </c:pt>
                <c:pt idx="16">
                  <c:v>44436</c:v>
                </c:pt>
                <c:pt idx="17">
                  <c:v>44437</c:v>
                </c:pt>
                <c:pt idx="18">
                  <c:v>44438</c:v>
                </c:pt>
                <c:pt idx="19">
                  <c:v>44439</c:v>
                </c:pt>
                <c:pt idx="20">
                  <c:v>44440</c:v>
                </c:pt>
                <c:pt idx="21">
                  <c:v>44441</c:v>
                </c:pt>
                <c:pt idx="22">
                  <c:v>44442</c:v>
                </c:pt>
                <c:pt idx="23">
                  <c:v>44443</c:v>
                </c:pt>
                <c:pt idx="24">
                  <c:v>44444</c:v>
                </c:pt>
                <c:pt idx="25">
                  <c:v>44445</c:v>
                </c:pt>
                <c:pt idx="26">
                  <c:v>44446</c:v>
                </c:pt>
                <c:pt idx="27">
                  <c:v>44447</c:v>
                </c:pt>
                <c:pt idx="28">
                  <c:v>44448</c:v>
                </c:pt>
                <c:pt idx="29">
                  <c:v>44449</c:v>
                </c:pt>
                <c:pt idx="30">
                  <c:v>44450</c:v>
                </c:pt>
                <c:pt idx="31">
                  <c:v>44451</c:v>
                </c:pt>
                <c:pt idx="32">
                  <c:v>44452</c:v>
                </c:pt>
                <c:pt idx="33">
                  <c:v>44453</c:v>
                </c:pt>
                <c:pt idx="34">
                  <c:v>44454</c:v>
                </c:pt>
                <c:pt idx="35">
                  <c:v>44455</c:v>
                </c:pt>
                <c:pt idx="36">
                  <c:v>44456</c:v>
                </c:pt>
                <c:pt idx="37">
                  <c:v>44457</c:v>
                </c:pt>
                <c:pt idx="38">
                  <c:v>44458</c:v>
                </c:pt>
                <c:pt idx="39">
                  <c:v>44459</c:v>
                </c:pt>
                <c:pt idx="40">
                  <c:v>44460</c:v>
                </c:pt>
                <c:pt idx="41">
                  <c:v>44461</c:v>
                </c:pt>
                <c:pt idx="42">
                  <c:v>44462</c:v>
                </c:pt>
                <c:pt idx="43">
                  <c:v>44463</c:v>
                </c:pt>
                <c:pt idx="44">
                  <c:v>44464</c:v>
                </c:pt>
                <c:pt idx="45">
                  <c:v>44465</c:v>
                </c:pt>
                <c:pt idx="46">
                  <c:v>44466</c:v>
                </c:pt>
                <c:pt idx="47">
                  <c:v>44467</c:v>
                </c:pt>
                <c:pt idx="48">
                  <c:v>44468</c:v>
                </c:pt>
                <c:pt idx="49">
                  <c:v>44469</c:v>
                </c:pt>
                <c:pt idx="50">
                  <c:v>44470</c:v>
                </c:pt>
                <c:pt idx="51">
                  <c:v>44471</c:v>
                </c:pt>
                <c:pt idx="52">
                  <c:v>44472</c:v>
                </c:pt>
                <c:pt idx="53">
                  <c:v>44473</c:v>
                </c:pt>
                <c:pt idx="54">
                  <c:v>44474</c:v>
                </c:pt>
                <c:pt idx="55">
                  <c:v>44475</c:v>
                </c:pt>
                <c:pt idx="56">
                  <c:v>44476</c:v>
                </c:pt>
                <c:pt idx="57">
                  <c:v>44477</c:v>
                </c:pt>
                <c:pt idx="58">
                  <c:v>44478</c:v>
                </c:pt>
                <c:pt idx="59">
                  <c:v>44479</c:v>
                </c:pt>
                <c:pt idx="60">
                  <c:v>44480</c:v>
                </c:pt>
              </c:numCache>
            </c:numRef>
          </c:cat>
          <c:val>
            <c:numRef>
              <c:f>'Guatemala RT50%'!$F$2:$F$62</c:f>
              <c:numCache>
                <c:formatCode>0</c:formatCode>
                <c:ptCount val="61"/>
                <c:pt idx="0">
                  <c:v>351996</c:v>
                </c:pt>
                <c:pt idx="1">
                  <c:v>363364</c:v>
                </c:pt>
                <c:pt idx="2">
                  <c:v>364319</c:v>
                </c:pt>
                <c:pt idx="3">
                  <c:v>365344</c:v>
                </c:pt>
                <c:pt idx="4">
                  <c:v>366444</c:v>
                </c:pt>
                <c:pt idx="5">
                  <c:v>367624</c:v>
                </c:pt>
                <c:pt idx="6">
                  <c:v>368890</c:v>
                </c:pt>
                <c:pt idx="7">
                  <c:v>370249</c:v>
                </c:pt>
                <c:pt idx="8">
                  <c:v>371706</c:v>
                </c:pt>
                <c:pt idx="9">
                  <c:v>373270</c:v>
                </c:pt>
                <c:pt idx="10">
                  <c:v>374949</c:v>
                </c:pt>
                <c:pt idx="11">
                  <c:v>376749</c:v>
                </c:pt>
                <c:pt idx="12">
                  <c:v>378681</c:v>
                </c:pt>
                <c:pt idx="13">
                  <c:v>380753</c:v>
                </c:pt>
                <c:pt idx="14">
                  <c:v>382977</c:v>
                </c:pt>
                <c:pt idx="15">
                  <c:v>385362</c:v>
                </c:pt>
                <c:pt idx="16">
                  <c:v>387921</c:v>
                </c:pt>
                <c:pt idx="17">
                  <c:v>390665</c:v>
                </c:pt>
                <c:pt idx="18">
                  <c:v>393610</c:v>
                </c:pt>
                <c:pt idx="19">
                  <c:v>396768</c:v>
                </c:pt>
                <c:pt idx="20">
                  <c:v>400155</c:v>
                </c:pt>
                <c:pt idx="21">
                  <c:v>403788</c:v>
                </c:pt>
                <c:pt idx="22">
                  <c:v>407685</c:v>
                </c:pt>
                <c:pt idx="23">
                  <c:v>411863</c:v>
                </c:pt>
                <c:pt idx="24">
                  <c:v>416345</c:v>
                </c:pt>
                <c:pt idx="25">
                  <c:v>421150</c:v>
                </c:pt>
                <c:pt idx="26">
                  <c:v>426302</c:v>
                </c:pt>
                <c:pt idx="27">
                  <c:v>431826</c:v>
                </c:pt>
                <c:pt idx="28">
                  <c:v>437749</c:v>
                </c:pt>
                <c:pt idx="29">
                  <c:v>444098</c:v>
                </c:pt>
                <c:pt idx="30">
                  <c:v>450903</c:v>
                </c:pt>
                <c:pt idx="31">
                  <c:v>458198</c:v>
                </c:pt>
                <c:pt idx="32">
                  <c:v>466015</c:v>
                </c:pt>
                <c:pt idx="33">
                  <c:v>474392</c:v>
                </c:pt>
                <c:pt idx="34">
                  <c:v>483368</c:v>
                </c:pt>
                <c:pt idx="35">
                  <c:v>492985</c:v>
                </c:pt>
                <c:pt idx="36">
                  <c:v>503286</c:v>
                </c:pt>
                <c:pt idx="37">
                  <c:v>514320</c:v>
                </c:pt>
                <c:pt idx="38">
                  <c:v>526136</c:v>
                </c:pt>
                <c:pt idx="39">
                  <c:v>538788</c:v>
                </c:pt>
                <c:pt idx="40">
                  <c:v>552333</c:v>
                </c:pt>
                <c:pt idx="41">
                  <c:v>566831</c:v>
                </c:pt>
                <c:pt idx="42">
                  <c:v>582347</c:v>
                </c:pt>
                <c:pt idx="43">
                  <c:v>598948</c:v>
                </c:pt>
                <c:pt idx="44">
                  <c:v>616706</c:v>
                </c:pt>
                <c:pt idx="45">
                  <c:v>635697</c:v>
                </c:pt>
                <c:pt idx="46">
                  <c:v>656003</c:v>
                </c:pt>
                <c:pt idx="47">
                  <c:v>677707</c:v>
                </c:pt>
                <c:pt idx="48">
                  <c:v>700901</c:v>
                </c:pt>
                <c:pt idx="49">
                  <c:v>725677</c:v>
                </c:pt>
                <c:pt idx="50">
                  <c:v>752136</c:v>
                </c:pt>
                <c:pt idx="51">
                  <c:v>780382</c:v>
                </c:pt>
                <c:pt idx="52">
                  <c:v>810523</c:v>
                </c:pt>
                <c:pt idx="53">
                  <c:v>842676</c:v>
                </c:pt>
                <c:pt idx="54">
                  <c:v>876958</c:v>
                </c:pt>
                <c:pt idx="55">
                  <c:v>913493</c:v>
                </c:pt>
                <c:pt idx="56">
                  <c:v>952413</c:v>
                </c:pt>
                <c:pt idx="57">
                  <c:v>993849</c:v>
                </c:pt>
                <c:pt idx="58">
                  <c:v>1037941</c:v>
                </c:pt>
                <c:pt idx="59">
                  <c:v>1084830</c:v>
                </c:pt>
                <c:pt idx="60">
                  <c:v>1134664</c:v>
                </c:pt>
              </c:numCache>
            </c:numRef>
          </c:val>
          <c:smooth val="0"/>
          <c:extLst>
            <c:ext xmlns:c16="http://schemas.microsoft.com/office/drawing/2014/chart" uri="{C3380CC4-5D6E-409C-BE32-E72D297353CC}">
              <c16:uniqueId val="{00000002-BE3B-4F4D-9833-23DD52CCD5C3}"/>
            </c:ext>
          </c:extLst>
        </c:ser>
        <c:dLbls>
          <c:showLegendKey val="0"/>
          <c:showVal val="0"/>
          <c:showCatName val="0"/>
          <c:showSerName val="0"/>
          <c:showPercent val="0"/>
          <c:showBubbleSize val="0"/>
        </c:dLbls>
        <c:marker val="1"/>
        <c:smooth val="0"/>
        <c:axId val="154984448"/>
        <c:axId val="154969216"/>
      </c:lineChart>
      <c:dateAx>
        <c:axId val="115194880"/>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ES"/>
                  <a:t>Fechas</a:t>
                </a:r>
              </a:p>
            </c:rich>
          </c:tx>
          <c:layout>
            <c:manualLayout>
              <c:xMode val="edge"/>
              <c:yMode val="edge"/>
              <c:x val="0.4443215571016324"/>
              <c:y val="0.88885758746512122"/>
            </c:manualLayout>
          </c:layout>
          <c:overlay val="0"/>
          <c:spPr>
            <a:noFill/>
            <a:ln>
              <a:noFill/>
            </a:ln>
            <a:effectLst/>
          </c:spPr>
        </c:title>
        <c:numFmt formatCode="dd/mm/yyyy" sourceLinked="1"/>
        <c:majorTickMark val="none"/>
        <c:minorTickMark val="none"/>
        <c:tickLblPos val="nextTo"/>
        <c:spPr>
          <a:noFill/>
          <a:ln w="12700" cap="flat" cmpd="sng" algn="ctr">
            <a:solidFill>
              <a:schemeClr val="accent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45958016"/>
        <c:crosses val="autoZero"/>
        <c:auto val="1"/>
        <c:lblOffset val="100"/>
        <c:baseTimeUnit val="days"/>
      </c:dateAx>
      <c:valAx>
        <c:axId val="145958016"/>
        <c:scaling>
          <c:orientation val="minMax"/>
          <c:max val="130000"/>
          <c:min val="3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ES"/>
                  <a:t>Individuos</a:t>
                </a:r>
              </a:p>
            </c:rich>
          </c:tx>
          <c:overlay val="0"/>
          <c:spPr>
            <a:noFill/>
            <a:ln>
              <a:noFill/>
            </a:ln>
            <a:effectLst/>
          </c:sp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GT"/>
          </a:p>
        </c:txPr>
        <c:crossAx val="115194880"/>
        <c:crosses val="autoZero"/>
        <c:crossBetween val="between"/>
        <c:majorUnit val="13000"/>
      </c:valAx>
      <c:valAx>
        <c:axId val="154969216"/>
        <c:scaling>
          <c:orientation val="minMax"/>
          <c:max val="1200000"/>
          <c:min val="300000"/>
        </c:scaling>
        <c:delete val="0"/>
        <c:axPos val="r"/>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ES"/>
                  <a:t>Recuperados</a:t>
                </a:r>
              </a:p>
            </c:rich>
          </c:tx>
          <c:overlay val="0"/>
          <c:spPr>
            <a:noFill/>
            <a:ln>
              <a:noFill/>
            </a:ln>
            <a:effectLst/>
          </c:sp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54984448"/>
        <c:crosses val="max"/>
        <c:crossBetween val="between"/>
        <c:majorUnit val="100000"/>
      </c:valAx>
      <c:dateAx>
        <c:axId val="154984448"/>
        <c:scaling>
          <c:orientation val="minMax"/>
        </c:scaling>
        <c:delete val="1"/>
        <c:axPos val="b"/>
        <c:numFmt formatCode="dd/mm/yyyy" sourceLinked="1"/>
        <c:majorTickMark val="out"/>
        <c:minorTickMark val="none"/>
        <c:tickLblPos val="nextTo"/>
        <c:crossAx val="154969216"/>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G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s-G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Hoja1!$B$5:$B$10</c:f>
              <c:numCache>
                <c:formatCode>mmm\-yy</c:formatCode>
                <c:ptCount val="6"/>
                <c:pt idx="0">
                  <c:v>43891</c:v>
                </c:pt>
                <c:pt idx="1">
                  <c:v>43983</c:v>
                </c:pt>
                <c:pt idx="2">
                  <c:v>44075</c:v>
                </c:pt>
                <c:pt idx="3">
                  <c:v>44166</c:v>
                </c:pt>
                <c:pt idx="4">
                  <c:v>44287</c:v>
                </c:pt>
                <c:pt idx="5">
                  <c:v>44409</c:v>
                </c:pt>
              </c:numCache>
            </c:numRef>
          </c:cat>
          <c:val>
            <c:numRef>
              <c:f>Hoja1!$C$5:$C$10</c:f>
              <c:numCache>
                <c:formatCode>General</c:formatCode>
                <c:ptCount val="6"/>
                <c:pt idx="0">
                  <c:v>840</c:v>
                </c:pt>
                <c:pt idx="1">
                  <c:v>1970</c:v>
                </c:pt>
                <c:pt idx="2">
                  <c:v>2163</c:v>
                </c:pt>
                <c:pt idx="3">
                  <c:v>2163</c:v>
                </c:pt>
                <c:pt idx="4">
                  <c:v>2297</c:v>
                </c:pt>
                <c:pt idx="5">
                  <c:v>2779</c:v>
                </c:pt>
              </c:numCache>
            </c:numRef>
          </c:val>
          <c:smooth val="0"/>
          <c:extLst>
            <c:ext xmlns:c16="http://schemas.microsoft.com/office/drawing/2014/chart" uri="{C3380CC4-5D6E-409C-BE32-E72D297353CC}">
              <c16:uniqueId val="{00000003-514A-451C-A8B5-23DD0155F850}"/>
            </c:ext>
          </c:extLst>
        </c:ser>
        <c:dLbls>
          <c:dLblPos val="ctr"/>
          <c:showLegendKey val="0"/>
          <c:showVal val="1"/>
          <c:showCatName val="0"/>
          <c:showSerName val="0"/>
          <c:showPercent val="0"/>
          <c:showBubbleSize val="0"/>
        </c:dLbls>
        <c:marker val="1"/>
        <c:smooth val="0"/>
        <c:axId val="438876624"/>
        <c:axId val="438873712"/>
      </c:lineChart>
      <c:dateAx>
        <c:axId val="438876624"/>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GT"/>
          </a:p>
        </c:txPr>
        <c:crossAx val="438873712"/>
        <c:crosses val="autoZero"/>
        <c:auto val="1"/>
        <c:lblOffset val="100"/>
        <c:baseTimeUnit val="months"/>
      </c:dateAx>
      <c:valAx>
        <c:axId val="43887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GT"/>
          </a:p>
        </c:txPr>
        <c:crossAx val="438876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[INFORMACION COVID 1.xlsx]OCUPACION LINEAL!TablaDinámica2</c:name>
    <c:fmtId val="-1"/>
  </c:pivotSource>
  <c:chart>
    <c:autoTitleDeleted val="0"/>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1"/>
          <c:showCatName val="0"/>
          <c:showSerName val="0"/>
          <c:showPercent val="0"/>
          <c:showBubbleSize val="0"/>
          <c:extLst>
            <c:ext xmlns:c15="http://schemas.microsoft.com/office/drawing/2012/chart" uri="{CE6537A1-D6FC-4f65-9D91-7224C49458BB}"/>
          </c:extLst>
        </c:dLbl>
      </c:pivotFmt>
      <c:pivotFmt>
        <c:idx val="2"/>
        <c:dLbl>
          <c:idx val="0"/>
          <c:showLegendKey val="0"/>
          <c:showVal val="1"/>
          <c:showCatName val="0"/>
          <c:showSerName val="0"/>
          <c:showPercent val="0"/>
          <c:showBubbleSize val="0"/>
          <c:extLst>
            <c:ext xmlns:c15="http://schemas.microsoft.com/office/drawing/2012/chart" uri="{CE6537A1-D6FC-4f65-9D91-7224C49458BB}"/>
          </c:extLst>
        </c:dLbl>
      </c:pivotFmt>
      <c:pivotFmt>
        <c:idx val="3"/>
        <c:dLbl>
          <c:idx val="0"/>
          <c:showLegendKey val="1"/>
          <c:showVal val="1"/>
          <c:showCatName val="1"/>
          <c:showSerName val="1"/>
          <c:showPercent val="1"/>
          <c:showBubbleSize val="1"/>
          <c:extLst>
            <c:ext xmlns:c15="http://schemas.microsoft.com/office/drawing/2012/chart" uri="{CE6537A1-D6FC-4f65-9D91-7224C49458BB}"/>
          </c:extLst>
        </c:dLbl>
      </c:pivotFmt>
      <c:pivotFmt>
        <c:idx val="4"/>
        <c:dLbl>
          <c:idx val="0"/>
          <c:showLegendKey val="1"/>
          <c:showVal val="1"/>
          <c:showCatName val="1"/>
          <c:showSerName val="1"/>
          <c:showPercent val="1"/>
          <c:showBubbleSize val="1"/>
          <c:extLst>
            <c:ext xmlns:c15="http://schemas.microsoft.com/office/drawing/2012/chart" uri="{CE6537A1-D6FC-4f65-9D91-7224C49458BB}"/>
          </c:extLst>
        </c:dLbl>
      </c:pivotFmt>
      <c:pivotFmt>
        <c:idx val="5"/>
      </c:pivotFmt>
      <c:pivotFmt>
        <c:idx val="6"/>
      </c:pivotFmt>
      <c:pivotFmt>
        <c:idx val="7"/>
      </c:pivotFmt>
      <c:pivotFmt>
        <c:idx val="8"/>
      </c:pivotFmt>
      <c:pivotFmt>
        <c:idx val="9"/>
      </c:pivotFmt>
      <c:pivotFmt>
        <c:idx val="10"/>
      </c:pivotFmt>
      <c:pivotFmt>
        <c:idx val="11"/>
      </c:pivotFmt>
      <c:pivotFmt>
        <c:idx val="12"/>
      </c:pivotFmt>
      <c:pivotFmt>
        <c:idx val="13"/>
      </c:pivotFmt>
      <c:pivotFmt>
        <c:idx val="14"/>
      </c:pivotFmt>
      <c:pivotFmt>
        <c:idx val="15"/>
      </c:pivotFmt>
      <c:pivotFmt>
        <c:idx val="16"/>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pivotFmt>
      <c:pivotFmt>
        <c:idx val="29"/>
      </c:pivotFmt>
      <c:pivotFmt>
        <c:idx val="30"/>
      </c:pivotFmt>
      <c:pivotFmt>
        <c:idx val="31"/>
      </c:pivotFmt>
      <c:pivotFmt>
        <c:idx val="32"/>
      </c:pivotFmt>
      <c:pivotFmt>
        <c:idx val="33"/>
      </c:pivotFmt>
      <c:pivotFmt>
        <c:idx val="34"/>
      </c:pivotFmt>
      <c:pivotFmt>
        <c:idx val="35"/>
      </c:pivotFmt>
      <c:pivotFmt>
        <c:idx val="36"/>
        <c:dLbl>
          <c:idx val="0"/>
          <c:layout>
            <c:manualLayout>
              <c:x val="8.2258366049727822E-3"/>
              <c:y val="-3.4313723006861641E-2"/>
            </c:manualLayout>
          </c:layout>
          <c:showLegendKey val="0"/>
          <c:showVal val="1"/>
          <c:showCatName val="0"/>
          <c:showSerName val="0"/>
          <c:showPercent val="0"/>
          <c:showBubbleSize val="0"/>
          <c:extLst>
            <c:ext xmlns:c15="http://schemas.microsoft.com/office/drawing/2012/chart" uri="{CE6537A1-D6FC-4f65-9D91-7224C49458BB}"/>
          </c:extLst>
        </c:dLbl>
      </c:pivotFmt>
      <c:pivotFmt>
        <c:idx val="37"/>
      </c:pivotFmt>
      <c:pivotFmt>
        <c:idx val="38"/>
      </c:pivotFmt>
      <c:pivotFmt>
        <c:idx val="39"/>
      </c:pivotFmt>
      <c:pivotFmt>
        <c:idx val="40"/>
      </c:pivotFmt>
      <c:pivotFmt>
        <c:idx val="41"/>
      </c:pivotFmt>
      <c:pivotFmt>
        <c:idx val="42"/>
      </c:pivotFmt>
      <c:pivotFmt>
        <c:idx val="43"/>
      </c:pivotFmt>
      <c:pivotFmt>
        <c:idx val="44"/>
      </c:pivotFmt>
      <c:pivotFmt>
        <c:idx val="45"/>
      </c:pivotFmt>
      <c:pivotFmt>
        <c:idx val="46"/>
      </c:pivotFmt>
      <c:pivotFmt>
        <c:idx val="47"/>
      </c:pivotFmt>
      <c:pivotFmt>
        <c:idx val="48"/>
      </c:pivotFmt>
      <c:pivotFmt>
        <c:idx val="49"/>
      </c:pivotFmt>
      <c:pivotFmt>
        <c:idx val="50"/>
      </c:pivotFmt>
      <c:pivotFmt>
        <c:idx val="51"/>
      </c:pivotFmt>
      <c:pivotFmt>
        <c:idx val="52"/>
      </c:pivotFmt>
      <c:pivotFmt>
        <c:idx val="53"/>
      </c:pivotFmt>
      <c:pivotFmt>
        <c:idx val="54"/>
      </c:pivotFmt>
      <c:pivotFmt>
        <c:idx val="55"/>
      </c:pivotFmt>
      <c:pivotFmt>
        <c:idx val="56"/>
      </c:pivotFmt>
      <c:pivotFmt>
        <c:idx val="57"/>
      </c:pivotFmt>
      <c:pivotFmt>
        <c:idx val="58"/>
      </c:pivotFmt>
      <c:pivotFmt>
        <c:idx val="59"/>
      </c:pivotFmt>
      <c:pivotFmt>
        <c:idx val="60"/>
      </c:pivotFmt>
      <c:pivotFmt>
        <c:idx val="61"/>
      </c:pivotFmt>
      <c:pivotFmt>
        <c:idx val="62"/>
      </c:pivotFmt>
      <c:pivotFmt>
        <c:idx val="63"/>
        <c:dLbl>
          <c:idx val="0"/>
          <c:showLegendKey val="0"/>
          <c:showVal val="0"/>
          <c:showCatName val="0"/>
          <c:showSerName val="0"/>
          <c:showPercent val="0"/>
          <c:showBubbleSize val="0"/>
          <c:extLst>
            <c:ext xmlns:c15="http://schemas.microsoft.com/office/drawing/2012/chart" uri="{CE6537A1-D6FC-4f65-9D91-7224C49458BB}"/>
          </c:extLst>
        </c:dLbl>
      </c:pivotFmt>
      <c:pivotFmt>
        <c:idx val="64"/>
        <c:dLbl>
          <c:idx val="0"/>
          <c:showLegendKey val="0"/>
          <c:showVal val="1"/>
          <c:showCatName val="0"/>
          <c:showSerName val="0"/>
          <c:showPercent val="0"/>
          <c:showBubbleSize val="0"/>
          <c:extLst>
            <c:ext xmlns:c15="http://schemas.microsoft.com/office/drawing/2012/chart" uri="{CE6537A1-D6FC-4f65-9D91-7224C49458BB}"/>
          </c:extLst>
        </c:dLbl>
      </c:pivotFmt>
      <c:pivotFmt>
        <c:idx val="65"/>
      </c:pivotFmt>
      <c:pivotFmt>
        <c:idx val="66"/>
      </c:pivotFmt>
      <c:pivotFmt>
        <c:idx val="67"/>
      </c:pivotFmt>
      <c:pivotFmt>
        <c:idx val="68"/>
      </c:pivotFmt>
      <c:pivotFmt>
        <c:idx val="69"/>
      </c:pivotFmt>
      <c:pivotFmt>
        <c:idx val="70"/>
      </c:pivotFmt>
      <c:pivotFmt>
        <c:idx val="71"/>
      </c:pivotFmt>
      <c:pivotFmt>
        <c:idx val="72"/>
      </c:pivotFmt>
      <c:pivotFmt>
        <c:idx val="73"/>
      </c:pivotFmt>
      <c:pivotFmt>
        <c:idx val="74"/>
      </c:pivotFmt>
      <c:pivotFmt>
        <c:idx val="75"/>
      </c:pivotFmt>
      <c:pivotFmt>
        <c:idx val="76"/>
      </c:pivotFmt>
      <c:pivotFmt>
        <c:idx val="77"/>
      </c:pivotFmt>
      <c:pivotFmt>
        <c:idx val="78"/>
      </c:pivotFmt>
      <c:pivotFmt>
        <c:idx val="79"/>
      </c:pivotFmt>
      <c:pivotFmt>
        <c:idx val="80"/>
      </c:pivotFmt>
      <c:pivotFmt>
        <c:idx val="81"/>
      </c:pivotFmt>
      <c:pivotFmt>
        <c:idx val="82"/>
      </c:pivotFmt>
      <c:pivotFmt>
        <c:idx val="83"/>
      </c:pivotFmt>
      <c:pivotFmt>
        <c:idx val="84"/>
      </c:pivotFmt>
      <c:pivotFmt>
        <c:idx val="85"/>
      </c:pivotFmt>
      <c:pivotFmt>
        <c:idx val="86"/>
        <c:dLbl>
          <c:idx val="0"/>
          <c:layout>
            <c:manualLayout>
              <c:x val="8.2258366049727822E-3"/>
              <c:y val="-3.4313723006861641E-2"/>
            </c:manualLayout>
          </c:layout>
          <c:showLegendKey val="0"/>
          <c:showVal val="1"/>
          <c:showCatName val="0"/>
          <c:showSerName val="0"/>
          <c:showPercent val="0"/>
          <c:showBubbleSize val="0"/>
          <c:extLst>
            <c:ext xmlns:c15="http://schemas.microsoft.com/office/drawing/2012/chart" uri="{CE6537A1-D6FC-4f65-9D91-7224C49458BB}"/>
          </c:extLst>
        </c:dLbl>
      </c:pivotFmt>
      <c:pivotFmt>
        <c:idx val="87"/>
        <c:dLbl>
          <c:idx val="0"/>
          <c:showLegendKey val="0"/>
          <c:showVal val="1"/>
          <c:showCatName val="0"/>
          <c:showSerName val="0"/>
          <c:showPercent val="0"/>
          <c:showBubbleSize val="0"/>
          <c:extLst>
            <c:ext xmlns:c15="http://schemas.microsoft.com/office/drawing/2012/chart" uri="{CE6537A1-D6FC-4f65-9D91-7224C49458BB}"/>
          </c:extLst>
        </c:dLbl>
      </c:pivotFmt>
      <c:pivotFmt>
        <c:idx val="88"/>
        <c:dLbl>
          <c:idx val="0"/>
          <c:showLegendKey val="0"/>
          <c:showVal val="0"/>
          <c:showCatName val="0"/>
          <c:showSerName val="0"/>
          <c:showPercent val="0"/>
          <c:showBubbleSize val="0"/>
          <c:extLst>
            <c:ext xmlns:c15="http://schemas.microsoft.com/office/drawing/2012/chart" uri="{CE6537A1-D6FC-4f65-9D91-7224C49458BB}"/>
          </c:extLst>
        </c:dLbl>
      </c:pivotFmt>
      <c:pivotFmt>
        <c:idx val="89"/>
        <c:dLbl>
          <c:idx val="0"/>
          <c:showLegendKey val="0"/>
          <c:showVal val="1"/>
          <c:showCatName val="0"/>
          <c:showSerName val="0"/>
          <c:showPercent val="0"/>
          <c:showBubbleSize val="0"/>
          <c:extLst>
            <c:ext xmlns:c15="http://schemas.microsoft.com/office/drawing/2012/chart" uri="{CE6537A1-D6FC-4f65-9D91-7224C49458BB}"/>
          </c:extLst>
        </c:dLbl>
      </c:pivotFmt>
      <c:pivotFmt>
        <c:idx val="90"/>
      </c:pivotFmt>
      <c:pivotFmt>
        <c:idx val="91"/>
      </c:pivotFmt>
      <c:pivotFmt>
        <c:idx val="92"/>
      </c:pivotFmt>
      <c:pivotFmt>
        <c:idx val="93"/>
      </c:pivotFmt>
      <c:pivotFmt>
        <c:idx val="94"/>
      </c:pivotFmt>
      <c:pivotFmt>
        <c:idx val="95"/>
      </c:pivotFmt>
      <c:pivotFmt>
        <c:idx val="96"/>
      </c:pivotFmt>
      <c:pivotFmt>
        <c:idx val="97"/>
      </c:pivotFmt>
      <c:pivotFmt>
        <c:idx val="98"/>
      </c:pivotFmt>
      <c:pivotFmt>
        <c:idx val="99"/>
      </c:pivotFmt>
      <c:pivotFmt>
        <c:idx val="100"/>
      </c:pivotFmt>
      <c:pivotFmt>
        <c:idx val="101"/>
      </c:pivotFmt>
      <c:pivotFmt>
        <c:idx val="102"/>
      </c:pivotFmt>
      <c:pivotFmt>
        <c:idx val="103"/>
      </c:pivotFmt>
      <c:pivotFmt>
        <c:idx val="104"/>
      </c:pivotFmt>
      <c:pivotFmt>
        <c:idx val="105"/>
      </c:pivotFmt>
      <c:pivotFmt>
        <c:idx val="106"/>
      </c:pivotFmt>
      <c:pivotFmt>
        <c:idx val="107"/>
      </c:pivotFmt>
      <c:pivotFmt>
        <c:idx val="108"/>
      </c:pivotFmt>
      <c:pivotFmt>
        <c:idx val="109"/>
      </c:pivotFmt>
      <c:pivotFmt>
        <c:idx val="110"/>
      </c:pivotFmt>
      <c:pivotFmt>
        <c:idx val="111"/>
        <c:dLbl>
          <c:idx val="0"/>
          <c:layout>
            <c:manualLayout>
              <c:x val="8.2258366049727822E-3"/>
              <c:y val="-3.4313723006861641E-2"/>
            </c:manualLayout>
          </c:layout>
          <c:showLegendKey val="0"/>
          <c:showVal val="1"/>
          <c:showCatName val="0"/>
          <c:showSerName val="0"/>
          <c:showPercent val="0"/>
          <c:showBubbleSize val="0"/>
          <c:extLst>
            <c:ext xmlns:c15="http://schemas.microsoft.com/office/drawing/2012/chart" uri="{CE6537A1-D6FC-4f65-9D91-7224C49458BB}"/>
          </c:extLst>
        </c:dLbl>
      </c:pivotFmt>
      <c:pivotFmt>
        <c:idx val="112"/>
        <c:dLbl>
          <c:idx val="0"/>
          <c:showLegendKey val="0"/>
          <c:showVal val="1"/>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2225" cap="rnd">
            <a:solidFill>
              <a:schemeClr val="accent1"/>
            </a:solidFill>
            <a:round/>
          </a:ln>
          <a:effectLst/>
        </c:spPr>
        <c:marker>
          <c:symbol val="circle"/>
          <c:size val="6"/>
          <c:spPr>
            <a:solidFill>
              <a:schemeClr val="lt1"/>
            </a:solidFill>
            <a:ln w="15875">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2225" cap="rnd">
            <a:solidFill>
              <a:schemeClr val="accent1"/>
            </a:solidFill>
            <a:round/>
          </a:ln>
          <a:effectLst/>
        </c:spPr>
        <c:marker>
          <c:symbol val="circle"/>
          <c:size val="6"/>
          <c:spPr>
            <a:solidFill>
              <a:schemeClr val="lt1"/>
            </a:solidFill>
            <a:ln w="15875">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
        <c:idx val="115"/>
      </c:pivotFmt>
      <c:pivotFmt>
        <c:idx val="116"/>
      </c:pivotFmt>
      <c:pivotFmt>
        <c:idx val="117"/>
      </c:pivotFmt>
      <c:pivotFmt>
        <c:idx val="118"/>
      </c:pivotFmt>
      <c:pivotFmt>
        <c:idx val="119"/>
      </c:pivotFmt>
      <c:pivotFmt>
        <c:idx val="120"/>
      </c:pivotFmt>
      <c:pivotFmt>
        <c:idx val="121"/>
      </c:pivotFmt>
      <c:pivotFmt>
        <c:idx val="122"/>
      </c:pivotFmt>
      <c:pivotFmt>
        <c:idx val="123"/>
      </c:pivotFmt>
      <c:pivotFmt>
        <c:idx val="124"/>
      </c:pivotFmt>
      <c:pivotFmt>
        <c:idx val="125"/>
      </c:pivotFmt>
      <c:pivotFmt>
        <c:idx val="126"/>
      </c:pivotFmt>
      <c:pivotFmt>
        <c:idx val="127"/>
      </c:pivotFmt>
      <c:pivotFmt>
        <c:idx val="128"/>
      </c:pivotFmt>
      <c:pivotFmt>
        <c:idx val="129"/>
      </c:pivotFmt>
      <c:pivotFmt>
        <c:idx val="130"/>
      </c:pivotFmt>
      <c:pivotFmt>
        <c:idx val="131"/>
      </c:pivotFmt>
      <c:pivotFmt>
        <c:idx val="132"/>
      </c:pivotFmt>
      <c:pivotFmt>
        <c:idx val="133"/>
      </c:pivotFmt>
      <c:pivotFmt>
        <c:idx val="134"/>
      </c:pivotFmt>
      <c:pivotFmt>
        <c:idx val="135"/>
      </c:pivotFmt>
      <c:pivotFmt>
        <c:idx val="136"/>
      </c:pivotFmt>
      <c:pivotFmt>
        <c:idx val="1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
        <c:idx val="13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39"/>
        <c:dLbl>
          <c:idx val="0"/>
          <c:showLegendKey val="0"/>
          <c:showVal val="0"/>
          <c:showCatName val="0"/>
          <c:showSerName val="0"/>
          <c:showPercent val="0"/>
          <c:showBubbleSize val="0"/>
          <c:extLst>
            <c:ext xmlns:c15="http://schemas.microsoft.com/office/drawing/2012/chart" uri="{CE6537A1-D6FC-4f65-9D91-7224C49458BB}"/>
          </c:extLst>
        </c:dLbl>
      </c:pivotFmt>
      <c:pivotFmt>
        <c:idx val="140"/>
      </c:pivotFmt>
      <c:pivotFmt>
        <c:idx val="141"/>
      </c:pivotFmt>
      <c:pivotFmt>
        <c:idx val="142"/>
      </c:pivotFmt>
      <c:pivotFmt>
        <c:idx val="1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
        <c:idx val="144"/>
        <c:spPr>
          <a:solidFill>
            <a:schemeClr val="accent1"/>
          </a:solidFill>
          <a:ln w="22225" cap="rnd">
            <a:solidFill>
              <a:schemeClr val="accent1"/>
            </a:solidFill>
            <a:round/>
          </a:ln>
          <a:effectLst/>
        </c:spPr>
        <c:marker>
          <c:symbol val="circle"/>
          <c:size val="6"/>
          <c:spPr>
            <a:solidFill>
              <a:schemeClr val="lt1"/>
            </a:solidFill>
            <a:ln w="15875">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0"/>
          <c:showCatName val="0"/>
          <c:showSerName val="0"/>
          <c:showPercent val="0"/>
          <c:showBubbleSize val="0"/>
          <c:extLst>
            <c:ext xmlns:c15="http://schemas.microsoft.com/office/drawing/2012/chart" uri="{CE6537A1-D6FC-4f65-9D91-7224C49458BB}"/>
          </c:extLst>
        </c:dLbl>
      </c:pivotFmt>
      <c:pivotFmt>
        <c:idx val="145"/>
        <c:spPr>
          <a:solidFill>
            <a:schemeClr val="accent1"/>
          </a:solidFill>
          <a:ln w="22225" cap="rnd">
            <a:solidFill>
              <a:schemeClr val="accent1"/>
            </a:solidFill>
            <a:round/>
          </a:ln>
          <a:effectLst/>
        </c:spPr>
        <c:marker>
          <c:symbol val="circle"/>
          <c:size val="6"/>
          <c:spPr>
            <a:solidFill>
              <a:schemeClr val="lt1"/>
            </a:solidFill>
            <a:ln w="15875">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
        <c:idx val="1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
        <c:idx val="147"/>
        <c:spPr>
          <a:solidFill>
            <a:schemeClr val="accent1"/>
          </a:solidFill>
          <a:ln w="22225" cap="rnd">
            <a:solidFill>
              <a:schemeClr val="accent1"/>
            </a:solidFill>
            <a:round/>
          </a:ln>
          <a:effectLst/>
        </c:spPr>
        <c:marker>
          <c:symbol val="circle"/>
          <c:size val="6"/>
          <c:spPr>
            <a:solidFill>
              <a:schemeClr val="lt1"/>
            </a:solidFill>
            <a:ln w="15875">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0"/>
          <c:showCatName val="0"/>
          <c:showSerName val="0"/>
          <c:showPercent val="0"/>
          <c:showBubbleSize val="0"/>
          <c:extLst>
            <c:ext xmlns:c15="http://schemas.microsoft.com/office/drawing/2012/chart" uri="{CE6537A1-D6FC-4f65-9D91-7224C49458BB}"/>
          </c:extLst>
        </c:dLbl>
      </c:pivotFmt>
      <c:pivotFmt>
        <c:idx val="148"/>
        <c:spPr>
          <a:solidFill>
            <a:schemeClr val="accent1"/>
          </a:solidFill>
          <a:ln w="22225" cap="rnd">
            <a:solidFill>
              <a:schemeClr val="accent1"/>
            </a:solidFill>
            <a:round/>
          </a:ln>
          <a:effectLst/>
        </c:spPr>
        <c:marker>
          <c:symbol val="circle"/>
          <c:size val="6"/>
          <c:spPr>
            <a:solidFill>
              <a:schemeClr val="lt1"/>
            </a:solidFill>
            <a:ln w="15875">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8.7078010535239073E-2"/>
          <c:y val="1.2260401305069765E-2"/>
          <c:w val="0.78538435909223181"/>
          <c:h val="0.81305912981606532"/>
        </c:manualLayout>
      </c:layout>
      <c:barChart>
        <c:barDir val="col"/>
        <c:grouping val="clustered"/>
        <c:varyColors val="0"/>
        <c:ser>
          <c:idx val="2"/>
          <c:order val="1"/>
          <c:tx>
            <c:strRef>
              <c:f>'OCUPACION LINEAL'!$D$3:$D$4</c:f>
              <c:strCache>
                <c:ptCount val="1"/>
                <c:pt idx="0">
                  <c:v>SEVERO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multiLvlStrRef>
              <c:f>'OCUPACION LINEAL'!$A$5:$A$14</c:f>
              <c:multiLvlStrCache>
                <c:ptCount val="8"/>
                <c:lvl>
                  <c:pt idx="0">
                    <c:v>ene</c:v>
                  </c:pt>
                  <c:pt idx="1">
                    <c:v>feb</c:v>
                  </c:pt>
                  <c:pt idx="2">
                    <c:v>mar</c:v>
                  </c:pt>
                  <c:pt idx="3">
                    <c:v>abr</c:v>
                  </c:pt>
                  <c:pt idx="4">
                    <c:v>may</c:v>
                  </c:pt>
                  <c:pt idx="5">
                    <c:v>jun</c:v>
                  </c:pt>
                  <c:pt idx="6">
                    <c:v>jul</c:v>
                  </c:pt>
                  <c:pt idx="7">
                    <c:v>ago</c:v>
                  </c:pt>
                </c:lvl>
                <c:lvl>
                  <c:pt idx="0">
                    <c:v>2021</c:v>
                  </c:pt>
                </c:lvl>
              </c:multiLvlStrCache>
            </c:multiLvlStrRef>
          </c:cat>
          <c:val>
            <c:numRef>
              <c:f>'OCUPACION LINEAL'!$D$5:$D$14</c:f>
              <c:numCache>
                <c:formatCode>0%</c:formatCode>
                <c:ptCount val="8"/>
                <c:pt idx="0">
                  <c:v>0.45475202529144437</c:v>
                </c:pt>
                <c:pt idx="1">
                  <c:v>0.42605781315458735</c:v>
                </c:pt>
                <c:pt idx="2">
                  <c:v>0.5738813272840495</c:v>
                </c:pt>
                <c:pt idx="3">
                  <c:v>0.74193325502660123</c:v>
                </c:pt>
                <c:pt idx="4">
                  <c:v>0.6880881784194921</c:v>
                </c:pt>
                <c:pt idx="5">
                  <c:v>0.75723579394583107</c:v>
                </c:pt>
                <c:pt idx="6">
                  <c:v>0.89087144510078553</c:v>
                </c:pt>
                <c:pt idx="7">
                  <c:v>0.96931696905016007</c:v>
                </c:pt>
              </c:numCache>
            </c:numRef>
          </c:val>
          <c:extLst>
            <c:ext xmlns:c16="http://schemas.microsoft.com/office/drawing/2014/chart" uri="{C3380CC4-5D6E-409C-BE32-E72D297353CC}">
              <c16:uniqueId val="{00000000-EEF3-44A8-91AB-EF1FE2CCF457}"/>
            </c:ext>
          </c:extLst>
        </c:ser>
        <c:dLbls>
          <c:showLegendKey val="0"/>
          <c:showVal val="0"/>
          <c:showCatName val="0"/>
          <c:showSerName val="0"/>
          <c:showPercent val="0"/>
          <c:showBubbleSize val="0"/>
        </c:dLbls>
        <c:gapWidth val="15"/>
        <c:axId val="2041858928"/>
        <c:axId val="2041840624"/>
      </c:barChart>
      <c:lineChart>
        <c:grouping val="standard"/>
        <c:varyColors val="0"/>
        <c:ser>
          <c:idx val="1"/>
          <c:order val="0"/>
          <c:tx>
            <c:strRef>
              <c:f>'OCUPACION LINEAL'!$C$3:$C$4</c:f>
              <c:strCache>
                <c:ptCount val="1"/>
                <c:pt idx="0">
                  <c:v>MODERADO</c:v>
                </c:pt>
              </c:strCache>
            </c:strRef>
          </c:tx>
          <c:spPr>
            <a:ln w="22225" cap="rnd">
              <a:solidFill>
                <a:schemeClr val="accent2"/>
              </a:solidFill>
              <a:round/>
            </a:ln>
            <a:effectLst/>
          </c:spPr>
          <c:marker>
            <c:symbol val="circle"/>
            <c:size val="6"/>
            <c:spPr>
              <a:solidFill>
                <a:schemeClr val="lt1"/>
              </a:solidFill>
              <a:ln w="15875">
                <a:solidFill>
                  <a:schemeClr val="accent2"/>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dk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multiLvlStrRef>
              <c:f>'OCUPACION LINEAL'!$A$5:$A$14</c:f>
              <c:multiLvlStrCache>
                <c:ptCount val="8"/>
                <c:lvl>
                  <c:pt idx="0">
                    <c:v>ene</c:v>
                  </c:pt>
                  <c:pt idx="1">
                    <c:v>feb</c:v>
                  </c:pt>
                  <c:pt idx="2">
                    <c:v>mar</c:v>
                  </c:pt>
                  <c:pt idx="3">
                    <c:v>abr</c:v>
                  </c:pt>
                  <c:pt idx="4">
                    <c:v>may</c:v>
                  </c:pt>
                  <c:pt idx="5">
                    <c:v>jun</c:v>
                  </c:pt>
                  <c:pt idx="6">
                    <c:v>jul</c:v>
                  </c:pt>
                  <c:pt idx="7">
                    <c:v>ago</c:v>
                  </c:pt>
                </c:lvl>
                <c:lvl>
                  <c:pt idx="0">
                    <c:v>2021</c:v>
                  </c:pt>
                </c:lvl>
              </c:multiLvlStrCache>
            </c:multiLvlStrRef>
          </c:cat>
          <c:val>
            <c:numRef>
              <c:f>'OCUPACION LINEAL'!$C$5:$C$14</c:f>
              <c:numCache>
                <c:formatCode>0%</c:formatCode>
                <c:ptCount val="8"/>
                <c:pt idx="0">
                  <c:v>0.19195078450125366</c:v>
                </c:pt>
                <c:pt idx="1">
                  <c:v>0.15167575516206114</c:v>
                </c:pt>
                <c:pt idx="2">
                  <c:v>0.25528967596490754</c:v>
                </c:pt>
                <c:pt idx="3">
                  <c:v>0.32825163526437862</c:v>
                </c:pt>
                <c:pt idx="4">
                  <c:v>0.32077329490874157</c:v>
                </c:pt>
                <c:pt idx="5">
                  <c:v>0.39751984126984125</c:v>
                </c:pt>
                <c:pt idx="6">
                  <c:v>0.55481424948915536</c:v>
                </c:pt>
                <c:pt idx="7">
                  <c:v>0.65886138783335046</c:v>
                </c:pt>
              </c:numCache>
            </c:numRef>
          </c:val>
          <c:smooth val="0"/>
          <c:extLst>
            <c:ext xmlns:c16="http://schemas.microsoft.com/office/drawing/2014/chart" uri="{C3380CC4-5D6E-409C-BE32-E72D297353CC}">
              <c16:uniqueId val="{00000001-EEF3-44A8-91AB-EF1FE2CCF457}"/>
            </c:ext>
          </c:extLst>
        </c:ser>
        <c:dLbls>
          <c:showLegendKey val="0"/>
          <c:showVal val="0"/>
          <c:showCatName val="0"/>
          <c:showSerName val="0"/>
          <c:showPercent val="0"/>
          <c:showBubbleSize val="0"/>
        </c:dLbls>
        <c:marker val="1"/>
        <c:smooth val="0"/>
        <c:axId val="2041858928"/>
        <c:axId val="2041840624"/>
      </c:lineChart>
      <c:valAx>
        <c:axId val="2041840624"/>
        <c:scaling>
          <c:orientation val="minMax"/>
        </c:scaling>
        <c:delete val="0"/>
        <c:axPos val="r"/>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s-GT"/>
          </a:p>
        </c:txPr>
        <c:crossAx val="2041858928"/>
        <c:crosses val="max"/>
        <c:crossBetween val="between"/>
      </c:valAx>
      <c:catAx>
        <c:axId val="2041858928"/>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s-GT"/>
          </a:p>
        </c:txPr>
        <c:crossAx val="2041840624"/>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s-GT"/>
        </a:p>
      </c:txPr>
    </c:legend>
    <c:plotVisOnly val="1"/>
    <c:dispBlanksAs val="zero"/>
    <c:showDLblsOverMax val="0"/>
    <c:extLst/>
  </c:chart>
  <c:spPr>
    <a:solidFill>
      <a:schemeClr val="lt1"/>
    </a:solidFill>
    <a:ln w="9525" cap="flat" cmpd="sng" algn="ctr">
      <a:solidFill>
        <a:schemeClr val="dk1">
          <a:lumMod val="15000"/>
          <a:lumOff val="85000"/>
        </a:schemeClr>
      </a:solidFill>
      <a:round/>
    </a:ln>
    <a:effectLst/>
  </c:spPr>
  <c:txPr>
    <a:bodyPr/>
    <a:lstStyle/>
    <a:p>
      <a:pPr>
        <a:defRPr/>
      </a:pPr>
      <a:endParaRPr lang="es-GT"/>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GT" sz="1800" b="0" i="0" baseline="0">
                <a:effectLst/>
              </a:rPr>
              <a:t>PROYECCIÓN DE PACIENTES </a:t>
            </a:r>
            <a:endParaRPr lang="es-GT">
              <a:effectLst/>
            </a:endParaRPr>
          </a:p>
          <a:p>
            <a:pPr>
              <a:defRPr/>
            </a:pPr>
            <a:r>
              <a:rPr lang="es-GT" sz="1800" b="0" i="0" baseline="0">
                <a:effectLst/>
              </a:rPr>
              <a:t>AGOSTO - DICIEMBRE</a:t>
            </a:r>
            <a:endParaRPr lang="es-GT">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7"/>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0-C09D-4676-BF7E-B2F0608DDA0E}"/>
                </c:ext>
              </c:extLst>
            </c:dLbl>
            <c:dLbl>
              <c:idx val="8"/>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1-C09D-4676-BF7E-B2F0608DDA0E}"/>
                </c:ext>
              </c:extLst>
            </c:dLbl>
            <c:dLbl>
              <c:idx val="9"/>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2-C09D-4676-BF7E-B2F0608DDA0E}"/>
                </c:ext>
              </c:extLst>
            </c:dLbl>
            <c:dLbl>
              <c:idx val="1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3-C09D-4676-BF7E-B2F0608DDA0E}"/>
                </c:ext>
              </c:extLst>
            </c:dLbl>
            <c:dLbl>
              <c:idx val="1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4-C09D-4676-BF7E-B2F0608DDA0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INGRESOS!$B$52:$B$63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INGRESOS!$D$52:$D$63</c:f>
              <c:numCache>
                <c:formatCode>#,##0</c:formatCode>
                <c:ptCount val="12"/>
                <c:pt idx="0">
                  <c:v>1327</c:v>
                </c:pt>
                <c:pt idx="1">
                  <c:v>939</c:v>
                </c:pt>
                <c:pt idx="2">
                  <c:v>1523</c:v>
                </c:pt>
                <c:pt idx="3">
                  <c:v>2129</c:v>
                </c:pt>
                <c:pt idx="4">
                  <c:v>2101</c:v>
                </c:pt>
                <c:pt idx="5">
                  <c:v>2941</c:v>
                </c:pt>
                <c:pt idx="6">
                  <c:v>4854</c:v>
                </c:pt>
                <c:pt idx="7">
                  <c:v>4425.2857142857138</c:v>
                </c:pt>
                <c:pt idx="8">
                  <c:v>5263.5918367346931</c:v>
                </c:pt>
                <c:pt idx="9">
                  <c:v>5972.0320699708454</c:v>
                </c:pt>
                <c:pt idx="10">
                  <c:v>6717.7821740941272</c:v>
                </c:pt>
                <c:pt idx="11">
                  <c:v>7513.8134705777356</c:v>
                </c:pt>
              </c:numCache>
            </c:numRef>
          </c:val>
          <c:smooth val="0"/>
          <c:extLst>
            <c:ext xmlns:c16="http://schemas.microsoft.com/office/drawing/2014/chart" uri="{C3380CC4-5D6E-409C-BE32-E72D297353CC}">
              <c16:uniqueId val="{00000005-C09D-4676-BF7E-B2F0608DDA0E}"/>
            </c:ext>
          </c:extLst>
        </c:ser>
        <c:dLbls>
          <c:showLegendKey val="0"/>
          <c:showVal val="0"/>
          <c:showCatName val="0"/>
          <c:showSerName val="0"/>
          <c:showPercent val="0"/>
          <c:showBubbleSize val="0"/>
        </c:dLbls>
        <c:marker val="1"/>
        <c:smooth val="0"/>
        <c:axId val="1297071088"/>
        <c:axId val="1297072336"/>
      </c:lineChart>
      <c:catAx>
        <c:axId val="129707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297072336"/>
        <c:crosses val="autoZero"/>
        <c:auto val="1"/>
        <c:lblAlgn val="ctr"/>
        <c:lblOffset val="100"/>
        <c:noMultiLvlLbl val="0"/>
      </c:catAx>
      <c:valAx>
        <c:axId val="1297072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297071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GT" sz="1800" b="0" i="0" baseline="0">
                <a:effectLst/>
              </a:rPr>
              <a:t>PROYECCIÓN DE PACIENTES MODERADOS</a:t>
            </a:r>
            <a:endParaRPr lang="es-GT">
              <a:effectLst/>
            </a:endParaRPr>
          </a:p>
          <a:p>
            <a:pPr>
              <a:defRPr/>
            </a:pPr>
            <a:r>
              <a:rPr lang="es-GT" sz="1800" b="0" i="0" baseline="0">
                <a:effectLst/>
              </a:rPr>
              <a:t>AGOSTO - DICIEMBRE</a:t>
            </a:r>
            <a:endParaRPr lang="es-GT">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lineChart>
        <c:grouping val="stacked"/>
        <c:varyColors val="0"/>
        <c:ser>
          <c:idx val="0"/>
          <c:order val="0"/>
          <c:tx>
            <c:strRef>
              <c:f>INGRESOS!$D$17</c:f>
              <c:strCache>
                <c:ptCount val="1"/>
                <c:pt idx="0">
                  <c:v>FALLECIDOS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7"/>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0-C45A-4245-ADE7-718D36079926}"/>
                </c:ext>
              </c:extLst>
            </c:dLbl>
            <c:dLbl>
              <c:idx val="8"/>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1-C45A-4245-ADE7-718D36079926}"/>
                </c:ext>
              </c:extLst>
            </c:dLbl>
            <c:dLbl>
              <c:idx val="9"/>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2-C45A-4245-ADE7-718D36079926}"/>
                </c:ext>
              </c:extLst>
            </c:dLbl>
            <c:dLbl>
              <c:idx val="1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3-C45A-4245-ADE7-718D36079926}"/>
                </c:ext>
              </c:extLst>
            </c:dLbl>
            <c:dLbl>
              <c:idx val="1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4-C45A-4245-ADE7-718D360799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INGRESOS!$B$18:$B$29</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INGRESOS!$D$18:$D$29</c:f>
              <c:numCache>
                <c:formatCode>#,##0</c:formatCode>
                <c:ptCount val="12"/>
                <c:pt idx="0">
                  <c:v>928.90000000000009</c:v>
                </c:pt>
                <c:pt idx="1">
                  <c:v>657.3</c:v>
                </c:pt>
                <c:pt idx="2">
                  <c:v>1066.0999999999999</c:v>
                </c:pt>
                <c:pt idx="3">
                  <c:v>1490.3000000000002</c:v>
                </c:pt>
                <c:pt idx="4">
                  <c:v>1470.7</c:v>
                </c:pt>
                <c:pt idx="5">
                  <c:v>2058.6999999999998</c:v>
                </c:pt>
                <c:pt idx="6">
                  <c:v>3397.8</c:v>
                </c:pt>
                <c:pt idx="7">
                  <c:v>3097.7</c:v>
                </c:pt>
                <c:pt idx="8">
                  <c:v>3684.5142857142851</c:v>
                </c:pt>
                <c:pt idx="9">
                  <c:v>4180.4224489795915</c:v>
                </c:pt>
                <c:pt idx="10">
                  <c:v>4702.447521865889</c:v>
                </c:pt>
                <c:pt idx="11">
                  <c:v>5259.6694294044146</c:v>
                </c:pt>
              </c:numCache>
            </c:numRef>
          </c:val>
          <c:smooth val="0"/>
          <c:extLst>
            <c:ext xmlns:c16="http://schemas.microsoft.com/office/drawing/2014/chart" uri="{C3380CC4-5D6E-409C-BE32-E72D297353CC}">
              <c16:uniqueId val="{00000005-C45A-4245-ADE7-718D36079926}"/>
            </c:ext>
          </c:extLst>
        </c:ser>
        <c:dLbls>
          <c:showLegendKey val="0"/>
          <c:showVal val="0"/>
          <c:showCatName val="0"/>
          <c:showSerName val="0"/>
          <c:showPercent val="0"/>
          <c:showBubbleSize val="0"/>
        </c:dLbls>
        <c:marker val="1"/>
        <c:smooth val="0"/>
        <c:axId val="1311854320"/>
        <c:axId val="1311856400"/>
      </c:lineChart>
      <c:catAx>
        <c:axId val="131185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856400"/>
        <c:crosses val="autoZero"/>
        <c:auto val="1"/>
        <c:lblAlgn val="ctr"/>
        <c:lblOffset val="100"/>
        <c:noMultiLvlLbl val="0"/>
      </c:catAx>
      <c:valAx>
        <c:axId val="131185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854320"/>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GT"/>
              <a:t>PROYECCIÓN</a:t>
            </a:r>
            <a:r>
              <a:rPr lang="es-GT" baseline="0"/>
              <a:t> DE PACIENTES SEVEROS</a:t>
            </a:r>
          </a:p>
          <a:p>
            <a:pPr>
              <a:defRPr/>
            </a:pPr>
            <a:r>
              <a:rPr lang="es-GT" baseline="0"/>
              <a:t>AGOSTO - DICIEMBRE</a:t>
            </a:r>
            <a:endParaRPr lang="es-GT"/>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7"/>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0-FFF0-435C-99C4-0B7F93575727}"/>
                </c:ext>
              </c:extLst>
            </c:dLbl>
            <c:dLbl>
              <c:idx val="8"/>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1-FFF0-435C-99C4-0B7F93575727}"/>
                </c:ext>
              </c:extLst>
            </c:dLbl>
            <c:dLbl>
              <c:idx val="9"/>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2-FFF0-435C-99C4-0B7F93575727}"/>
                </c:ext>
              </c:extLst>
            </c:dLbl>
            <c:dLbl>
              <c:idx val="1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3-FFF0-435C-99C4-0B7F93575727}"/>
                </c:ext>
              </c:extLst>
            </c:dLbl>
            <c:dLbl>
              <c:idx val="1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4-FFF0-435C-99C4-0B7F93575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INGRESOS!$B$35:$B$46</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INGRESOS!$D$35:$D$46</c:f>
              <c:numCache>
                <c:formatCode>#,##0</c:formatCode>
                <c:ptCount val="12"/>
                <c:pt idx="0">
                  <c:v>398.09999999999997</c:v>
                </c:pt>
                <c:pt idx="1">
                  <c:v>281.7</c:v>
                </c:pt>
                <c:pt idx="2">
                  <c:v>456.9</c:v>
                </c:pt>
                <c:pt idx="3">
                  <c:v>638.69999999999993</c:v>
                </c:pt>
                <c:pt idx="4">
                  <c:v>630.29999999999995</c:v>
                </c:pt>
                <c:pt idx="5">
                  <c:v>882.3</c:v>
                </c:pt>
                <c:pt idx="6">
                  <c:v>1456.2</c:v>
                </c:pt>
                <c:pt idx="7">
                  <c:v>1327.5857142857144</c:v>
                </c:pt>
                <c:pt idx="8">
                  <c:v>1579.077551020408</c:v>
                </c:pt>
                <c:pt idx="9">
                  <c:v>1791.6096209912539</c:v>
                </c:pt>
                <c:pt idx="10">
                  <c:v>2015.3346522282382</c:v>
                </c:pt>
                <c:pt idx="11">
                  <c:v>2254.1440411733211</c:v>
                </c:pt>
              </c:numCache>
            </c:numRef>
          </c:val>
          <c:smooth val="0"/>
          <c:extLst>
            <c:ext xmlns:c16="http://schemas.microsoft.com/office/drawing/2014/chart" uri="{C3380CC4-5D6E-409C-BE32-E72D297353CC}">
              <c16:uniqueId val="{00000005-FFF0-435C-99C4-0B7F93575727}"/>
            </c:ext>
          </c:extLst>
        </c:ser>
        <c:dLbls>
          <c:showLegendKey val="0"/>
          <c:showVal val="0"/>
          <c:showCatName val="0"/>
          <c:showSerName val="0"/>
          <c:showPercent val="0"/>
          <c:showBubbleSize val="0"/>
        </c:dLbls>
        <c:marker val="1"/>
        <c:smooth val="0"/>
        <c:axId val="1311756320"/>
        <c:axId val="1311757568"/>
      </c:lineChart>
      <c:catAx>
        <c:axId val="131175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757568"/>
        <c:crosses val="autoZero"/>
        <c:auto val="1"/>
        <c:lblAlgn val="ctr"/>
        <c:lblOffset val="100"/>
        <c:noMultiLvlLbl val="0"/>
      </c:catAx>
      <c:valAx>
        <c:axId val="1311757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756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GT"/>
              <a:t>PROYECCIÓN</a:t>
            </a:r>
            <a:r>
              <a:rPr lang="es-GT" baseline="0"/>
              <a:t> DE PACIENTES FALLECIDOS</a:t>
            </a:r>
          </a:p>
          <a:p>
            <a:pPr>
              <a:defRPr/>
            </a:pPr>
            <a:r>
              <a:rPr lang="es-GT" baseline="0"/>
              <a:t>AGOSTO - DICIEMBRE</a:t>
            </a:r>
            <a:endParaRPr lang="es-GT"/>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7"/>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0-B304-48D9-9B84-BE708D0D8867}"/>
                </c:ext>
              </c:extLst>
            </c:dLbl>
            <c:dLbl>
              <c:idx val="8"/>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1-B304-48D9-9B84-BE708D0D8867}"/>
                </c:ext>
              </c:extLst>
            </c:dLbl>
            <c:dLbl>
              <c:idx val="9"/>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2-B304-48D9-9B84-BE708D0D8867}"/>
                </c:ext>
              </c:extLst>
            </c:dLbl>
            <c:dLbl>
              <c:idx val="1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3-B304-48D9-9B84-BE708D0D8867}"/>
                </c:ext>
              </c:extLst>
            </c:dLbl>
            <c:dLbl>
              <c:idx val="11"/>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4-B304-48D9-9B84-BE708D0D88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'[PROYECCION PACIENTES A DIC.xlsx]EGRESOS'!$B$32:$B$43</c:f>
              <c:strCache>
                <c:ptCount val="12"/>
                <c:pt idx="0">
                  <c:v>ene</c:v>
                </c:pt>
                <c:pt idx="1">
                  <c:v>feb</c:v>
                </c:pt>
                <c:pt idx="2">
                  <c:v>mar</c:v>
                </c:pt>
                <c:pt idx="3">
                  <c:v>abr</c:v>
                </c:pt>
                <c:pt idx="4">
                  <c:v>may</c:v>
                </c:pt>
                <c:pt idx="5">
                  <c:v>jun</c:v>
                </c:pt>
                <c:pt idx="6">
                  <c:v>jul</c:v>
                </c:pt>
                <c:pt idx="7">
                  <c:v>ago</c:v>
                </c:pt>
                <c:pt idx="8">
                  <c:v>sep</c:v>
                </c:pt>
                <c:pt idx="9">
                  <c:v>oct</c:v>
                </c:pt>
                <c:pt idx="10">
                  <c:v>nov</c:v>
                </c:pt>
                <c:pt idx="11">
                  <c:v>dic</c:v>
                </c:pt>
              </c:strCache>
            </c:strRef>
          </c:cat>
          <c:val>
            <c:numRef>
              <c:f>'[PROYECCION PACIENTES A DIC.xlsx]EGRESOS'!$D$32:$D$43</c:f>
              <c:numCache>
                <c:formatCode>General</c:formatCode>
                <c:ptCount val="12"/>
                <c:pt idx="0">
                  <c:v>225</c:v>
                </c:pt>
                <c:pt idx="1">
                  <c:v>162</c:v>
                </c:pt>
                <c:pt idx="2">
                  <c:v>300</c:v>
                </c:pt>
                <c:pt idx="3">
                  <c:v>505</c:v>
                </c:pt>
                <c:pt idx="4">
                  <c:v>527</c:v>
                </c:pt>
                <c:pt idx="5">
                  <c:v>673</c:v>
                </c:pt>
                <c:pt idx="6">
                  <c:v>1175</c:v>
                </c:pt>
                <c:pt idx="7" formatCode="#,##0">
                  <c:v>1095.1428571428571</c:v>
                </c:pt>
                <c:pt idx="8" formatCode="#,##0">
                  <c:v>1307.7959183673468</c:v>
                </c:pt>
                <c:pt idx="9" formatCode="#,##0">
                  <c:v>1490.6588921282796</c:v>
                </c:pt>
                <c:pt idx="10" formatCode="#,##0">
                  <c:v>1673.4727197001248</c:v>
                </c:pt>
                <c:pt idx="11" formatCode="#,##0">
                  <c:v>1878.5146070089843</c:v>
                </c:pt>
              </c:numCache>
            </c:numRef>
          </c:val>
          <c:smooth val="0"/>
          <c:extLst>
            <c:ext xmlns:c16="http://schemas.microsoft.com/office/drawing/2014/chart" uri="{C3380CC4-5D6E-409C-BE32-E72D297353CC}">
              <c16:uniqueId val="{00000005-B304-48D9-9B84-BE708D0D8867}"/>
            </c:ext>
          </c:extLst>
        </c:ser>
        <c:dLbls>
          <c:showLegendKey val="0"/>
          <c:showVal val="0"/>
          <c:showCatName val="0"/>
          <c:showSerName val="0"/>
          <c:showPercent val="0"/>
          <c:showBubbleSize val="0"/>
        </c:dLbls>
        <c:marker val="1"/>
        <c:smooth val="0"/>
        <c:axId val="1311756320"/>
        <c:axId val="1311757568"/>
      </c:lineChart>
      <c:catAx>
        <c:axId val="131175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757568"/>
        <c:crosses val="autoZero"/>
        <c:auto val="1"/>
        <c:lblAlgn val="ctr"/>
        <c:lblOffset val="100"/>
        <c:noMultiLvlLbl val="0"/>
      </c:catAx>
      <c:valAx>
        <c:axId val="131175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11756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5-015A-458E-959C-A347687CE916}"/>
                </c:ext>
              </c:extLst>
            </c:dLbl>
            <c:dLbl>
              <c:idx val="8"/>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6-015A-458E-959C-A347687CE916}"/>
                </c:ext>
              </c:extLst>
            </c:dLbl>
            <c:dLbl>
              <c:idx val="9"/>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2-015A-458E-959C-A347687CE916}"/>
                </c:ext>
              </c:extLst>
            </c:dLbl>
            <c:dLbl>
              <c:idx val="1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3-015A-458E-959C-A347687CE916}"/>
                </c:ext>
              </c:extLst>
            </c:dLbl>
            <c:dLbl>
              <c:idx val="1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n-lt"/>
                      <a:ea typeface="+mn-ea"/>
                      <a:cs typeface="+mn-cs"/>
                    </a:defRPr>
                  </a:pPr>
                  <a:endParaRPr lang="es-GT"/>
                </a:p>
              </c:txPr>
              <c:showLegendKey val="0"/>
              <c:showVal val="1"/>
              <c:showCatName val="0"/>
              <c:showSerName val="0"/>
              <c:showPercent val="0"/>
              <c:showBubbleSize val="0"/>
              <c:extLst>
                <c:ext xmlns:c16="http://schemas.microsoft.com/office/drawing/2014/chart" uri="{C3380CC4-5D6E-409C-BE32-E72D297353CC}">
                  <c16:uniqueId val="{00000004-015A-458E-959C-A347687CE91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Hoja1!$B$7:$B$18</c:f>
              <c:numCache>
                <c:formatCode>mmm\-yy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Hoja1!$D$7:$D$18</c:f>
              <c:numCache>
                <c:formatCode>General</c:formatCode>
                <c:ptCount val="12"/>
                <c:pt idx="0">
                  <c:v>401</c:v>
                </c:pt>
                <c:pt idx="1">
                  <c:v>420</c:v>
                </c:pt>
                <c:pt idx="2">
                  <c:v>420</c:v>
                </c:pt>
                <c:pt idx="3">
                  <c:v>561</c:v>
                </c:pt>
                <c:pt idx="4">
                  <c:v>561</c:v>
                </c:pt>
                <c:pt idx="5">
                  <c:v>561</c:v>
                </c:pt>
                <c:pt idx="6">
                  <c:v>606</c:v>
                </c:pt>
                <c:pt idx="7" formatCode="0">
                  <c:v>890</c:v>
                </c:pt>
                <c:pt idx="8" formatCode="0">
                  <c:v>890</c:v>
                </c:pt>
                <c:pt idx="9" formatCode="0">
                  <c:v>923</c:v>
                </c:pt>
                <c:pt idx="10" formatCode="0">
                  <c:v>991.75</c:v>
                </c:pt>
                <c:pt idx="11" formatCode="0">
                  <c:v>1060.5</c:v>
                </c:pt>
              </c:numCache>
            </c:numRef>
          </c:val>
          <c:extLst>
            <c:ext xmlns:c16="http://schemas.microsoft.com/office/drawing/2014/chart" uri="{C3380CC4-5D6E-409C-BE32-E72D297353CC}">
              <c16:uniqueId val="{00000000-015A-458E-959C-A347687CE916}"/>
            </c:ext>
          </c:extLst>
        </c:ser>
        <c:dLbls>
          <c:showLegendKey val="0"/>
          <c:showVal val="0"/>
          <c:showCatName val="0"/>
          <c:showSerName val="0"/>
          <c:showPercent val="0"/>
          <c:showBubbleSize val="0"/>
        </c:dLbls>
        <c:gapWidth val="150"/>
        <c:shape val="box"/>
        <c:axId val="1362703168"/>
        <c:axId val="1362691936"/>
        <c:axId val="0"/>
      </c:bar3DChart>
      <c:dateAx>
        <c:axId val="1362703168"/>
        <c:scaling>
          <c:orientation val="minMax"/>
        </c:scaling>
        <c:delete val="0"/>
        <c:axPos val="b"/>
        <c:numFmt formatCode="mmm\-yy"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62691936"/>
        <c:crosses val="autoZero"/>
        <c:auto val="1"/>
        <c:lblOffset val="100"/>
        <c:baseTimeUnit val="months"/>
      </c:dateAx>
      <c:valAx>
        <c:axId val="136269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362703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s-GT"/>
              <a:t>Gráfica</a:t>
            </a:r>
            <a:r>
              <a:rPr lang="es-GT" baseline="0"/>
              <a:t> 1 </a:t>
            </a:r>
            <a:r>
              <a:rPr lang="es-GT"/>
              <a:t>Comparativo</a:t>
            </a:r>
            <a:r>
              <a:rPr lang="es-GT" baseline="0"/>
              <a:t> en porcentaje de los linajes encontrados en secuenciación externa (INSTITUTO CONMEMORATIVO GORGAS DE ESTUDIO DE LA SALUD, ICGES Y ASOCIACIÓN DE SALUD INTEGRAL-ASI-)</a:t>
            </a:r>
            <a:endParaRPr lang="es-GT"/>
          </a:p>
        </c:rich>
      </c:tx>
      <c:layout>
        <c:manualLayout>
          <c:xMode val="edge"/>
          <c:yMode val="edge"/>
          <c:x val="0.173513779527559"/>
          <c:y val="6.2794358858059025E-3"/>
        </c:manualLayout>
      </c:layout>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endParaRPr lang="es-GT"/>
        </a:p>
      </c:txPr>
    </c:title>
    <c:autoTitleDeleted val="0"/>
    <c:plotArea>
      <c:layout/>
      <c:barChart>
        <c:barDir val="col"/>
        <c:grouping val="stacked"/>
        <c:varyColors val="0"/>
        <c:ser>
          <c:idx val="0"/>
          <c:order val="0"/>
          <c:tx>
            <c:strRef>
              <c:f>Hoja1!$A$2</c:f>
              <c:strCache>
                <c:ptCount val="1"/>
                <c:pt idx="0">
                  <c:v>B.1.1.7 (VOC)</c:v>
                </c:pt>
              </c:strCache>
            </c:strRef>
          </c:tx>
          <c:spPr>
            <a:solidFill>
              <a:srgbClr val="3FF16E"/>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Hoja1!$B$2:$G$2</c:f>
              <c:numCache>
                <c:formatCode>0.00</c:formatCode>
                <c:ptCount val="3"/>
                <c:pt idx="0">
                  <c:v>28.260869565217387</c:v>
                </c:pt>
                <c:pt idx="1">
                  <c:v>6.25</c:v>
                </c:pt>
                <c:pt idx="2">
                  <c:v>0</c:v>
                </c:pt>
              </c:numCache>
            </c:numRef>
          </c:val>
          <c:extLst>
            <c:ext xmlns:c16="http://schemas.microsoft.com/office/drawing/2014/chart" uri="{C3380CC4-5D6E-409C-BE32-E72D297353CC}">
              <c16:uniqueId val="{00000000-EF83-476B-9B27-3C879C68A32E}"/>
            </c:ext>
          </c:extLst>
        </c:ser>
        <c:ser>
          <c:idx val="1"/>
          <c:order val="1"/>
          <c:tx>
            <c:strRef>
              <c:f>Hoja1!$A$3</c:f>
              <c:strCache>
                <c:ptCount val="1"/>
                <c:pt idx="0">
                  <c:v>P.1 (VOC)</c:v>
                </c:pt>
              </c:strCache>
            </c:strRef>
          </c:tx>
          <c:spPr>
            <a:solidFill>
              <a:schemeClr val="accent2"/>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Hoja1!$B$3:$G$3</c:f>
              <c:numCache>
                <c:formatCode>0.00</c:formatCode>
                <c:ptCount val="3"/>
                <c:pt idx="0">
                  <c:v>6.5217391304347823</c:v>
                </c:pt>
                <c:pt idx="1">
                  <c:v>10.416666666666675</c:v>
                </c:pt>
                <c:pt idx="2">
                  <c:v>10</c:v>
                </c:pt>
              </c:numCache>
            </c:numRef>
          </c:val>
          <c:extLst>
            <c:ext xmlns:c16="http://schemas.microsoft.com/office/drawing/2014/chart" uri="{C3380CC4-5D6E-409C-BE32-E72D297353CC}">
              <c16:uniqueId val="{00000001-EF83-476B-9B27-3C879C68A32E}"/>
            </c:ext>
          </c:extLst>
        </c:ser>
        <c:ser>
          <c:idx val="2"/>
          <c:order val="2"/>
          <c:tx>
            <c:strRef>
              <c:f>Hoja1!$A$4</c:f>
              <c:strCache>
                <c:ptCount val="1"/>
                <c:pt idx="0">
                  <c:v>B.1.351 (VOC)</c:v>
                </c:pt>
              </c:strCache>
            </c:strRef>
          </c:tx>
          <c:spPr>
            <a:solidFill>
              <a:srgbClr val="FF0000"/>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Hoja1!$B$4:$G$4</c:f>
              <c:numCache>
                <c:formatCode>0.00</c:formatCode>
                <c:ptCount val="3"/>
                <c:pt idx="0">
                  <c:v>2.1739130434782608</c:v>
                </c:pt>
                <c:pt idx="1">
                  <c:v>0</c:v>
                </c:pt>
                <c:pt idx="2">
                  <c:v>0</c:v>
                </c:pt>
              </c:numCache>
            </c:numRef>
          </c:val>
          <c:extLst>
            <c:ext xmlns:c16="http://schemas.microsoft.com/office/drawing/2014/chart" uri="{C3380CC4-5D6E-409C-BE32-E72D297353CC}">
              <c16:uniqueId val="{00000002-EF83-476B-9B27-3C879C68A32E}"/>
            </c:ext>
          </c:extLst>
        </c:ser>
        <c:ser>
          <c:idx val="3"/>
          <c:order val="3"/>
          <c:tx>
            <c:strRef>
              <c:f>Hoja1!$A$5</c:f>
              <c:strCache>
                <c:ptCount val="1"/>
                <c:pt idx="0">
                  <c:v>B.1.617.2 (VOC)</c:v>
                </c:pt>
              </c:strCache>
            </c:strRef>
          </c:tx>
          <c:spPr>
            <a:solidFill>
              <a:srgbClr val="C1553F"/>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Hoja1!$B$5:$G$5</c:f>
              <c:numCache>
                <c:formatCode>0.00</c:formatCode>
                <c:ptCount val="3"/>
                <c:pt idx="0">
                  <c:v>0</c:v>
                </c:pt>
                <c:pt idx="1">
                  <c:v>0</c:v>
                </c:pt>
                <c:pt idx="2">
                  <c:v>31.666666666666671</c:v>
                </c:pt>
              </c:numCache>
            </c:numRef>
          </c:val>
          <c:extLst>
            <c:ext xmlns:c16="http://schemas.microsoft.com/office/drawing/2014/chart" uri="{C3380CC4-5D6E-409C-BE32-E72D297353CC}">
              <c16:uniqueId val="{00000003-EF83-476B-9B27-3C879C68A32E}"/>
            </c:ext>
          </c:extLst>
        </c:ser>
        <c:ser>
          <c:idx val="4"/>
          <c:order val="4"/>
          <c:tx>
            <c:strRef>
              <c:f>Hoja1!$A$6</c:f>
              <c:strCache>
                <c:ptCount val="1"/>
                <c:pt idx="0">
                  <c:v>B.1.526</c:v>
                </c:pt>
              </c:strCache>
            </c:strRef>
          </c:tx>
          <c:spPr>
            <a:solidFill>
              <a:schemeClr val="accent5"/>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Hoja1!$B$6:$G$6</c:f>
              <c:numCache>
                <c:formatCode>0.00</c:formatCode>
                <c:ptCount val="3"/>
                <c:pt idx="0">
                  <c:v>6.5217391304347823</c:v>
                </c:pt>
                <c:pt idx="1">
                  <c:v>0</c:v>
                </c:pt>
                <c:pt idx="2">
                  <c:v>0</c:v>
                </c:pt>
              </c:numCache>
            </c:numRef>
          </c:val>
          <c:extLst>
            <c:ext xmlns:c16="http://schemas.microsoft.com/office/drawing/2014/chart" uri="{C3380CC4-5D6E-409C-BE32-E72D297353CC}">
              <c16:uniqueId val="{00000004-EF83-476B-9B27-3C879C68A32E}"/>
            </c:ext>
          </c:extLst>
        </c:ser>
        <c:ser>
          <c:idx val="5"/>
          <c:order val="5"/>
          <c:tx>
            <c:strRef>
              <c:f>Hoja1!$A$7</c:f>
              <c:strCache>
                <c:ptCount val="1"/>
                <c:pt idx="0">
                  <c:v>B.1.429</c:v>
                </c:pt>
              </c:strCache>
            </c:strRef>
          </c:tx>
          <c:spPr>
            <a:solidFill>
              <a:schemeClr val="accent6"/>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Hoja1!$B$7:$G$7</c:f>
              <c:numCache>
                <c:formatCode>0.00</c:formatCode>
                <c:ptCount val="3"/>
                <c:pt idx="0">
                  <c:v>2.1739130434782608</c:v>
                </c:pt>
                <c:pt idx="1">
                  <c:v>2.0833333333333353</c:v>
                </c:pt>
                <c:pt idx="2">
                  <c:v>0</c:v>
                </c:pt>
              </c:numCache>
            </c:numRef>
          </c:val>
          <c:extLst>
            <c:ext xmlns:c16="http://schemas.microsoft.com/office/drawing/2014/chart" uri="{C3380CC4-5D6E-409C-BE32-E72D297353CC}">
              <c16:uniqueId val="{00000005-EF83-476B-9B27-3C879C68A32E}"/>
            </c:ext>
          </c:extLst>
        </c:ser>
        <c:ser>
          <c:idx val="6"/>
          <c:order val="6"/>
          <c:tx>
            <c:strRef>
              <c:f>Hoja1!$A$8</c:f>
              <c:strCache>
                <c:ptCount val="1"/>
                <c:pt idx="0">
                  <c:v>A.2.5</c:v>
                </c:pt>
              </c:strCache>
            </c:strRef>
          </c:tx>
          <c:spPr>
            <a:solidFill>
              <a:schemeClr val="accent1">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Hoja1!$B$8:$G$8</c:f>
              <c:numCache>
                <c:formatCode>0.00</c:formatCode>
                <c:ptCount val="3"/>
                <c:pt idx="0">
                  <c:v>23.91304347826086</c:v>
                </c:pt>
                <c:pt idx="1">
                  <c:v>41.666666666666607</c:v>
                </c:pt>
                <c:pt idx="2">
                  <c:v>31.666666666666671</c:v>
                </c:pt>
              </c:numCache>
            </c:numRef>
          </c:val>
          <c:extLst>
            <c:ext xmlns:c16="http://schemas.microsoft.com/office/drawing/2014/chart" uri="{C3380CC4-5D6E-409C-BE32-E72D297353CC}">
              <c16:uniqueId val="{00000006-EF83-476B-9B27-3C879C68A32E}"/>
            </c:ext>
          </c:extLst>
        </c:ser>
        <c:ser>
          <c:idx val="7"/>
          <c:order val="7"/>
          <c:tx>
            <c:strRef>
              <c:f>Hoja1!$A$9</c:f>
              <c:strCache>
                <c:ptCount val="1"/>
                <c:pt idx="0">
                  <c:v>B.1</c:v>
                </c:pt>
              </c:strCache>
            </c:strRef>
          </c:tx>
          <c:spPr>
            <a:solidFill>
              <a:schemeClr val="accent2">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Hoja1!$B$9:$G$9</c:f>
              <c:numCache>
                <c:formatCode>0.00</c:formatCode>
                <c:ptCount val="3"/>
                <c:pt idx="0">
                  <c:v>13.043478260869554</c:v>
                </c:pt>
                <c:pt idx="1">
                  <c:v>0</c:v>
                </c:pt>
                <c:pt idx="2">
                  <c:v>0</c:v>
                </c:pt>
              </c:numCache>
            </c:numRef>
          </c:val>
          <c:extLst>
            <c:ext xmlns:c16="http://schemas.microsoft.com/office/drawing/2014/chart" uri="{C3380CC4-5D6E-409C-BE32-E72D297353CC}">
              <c16:uniqueId val="{00000007-EF83-476B-9B27-3C879C68A32E}"/>
            </c:ext>
          </c:extLst>
        </c:ser>
        <c:ser>
          <c:idx val="8"/>
          <c:order val="8"/>
          <c:tx>
            <c:strRef>
              <c:f>Hoja1!$A$10</c:f>
              <c:strCache>
                <c:ptCount val="1"/>
                <c:pt idx="0">
                  <c:v>B.1.1.519</c:v>
                </c:pt>
              </c:strCache>
            </c:strRef>
          </c:tx>
          <c:spPr>
            <a:solidFill>
              <a:schemeClr val="accent3">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Hoja1!$B$10:$G$10</c:f>
              <c:numCache>
                <c:formatCode>0.00</c:formatCode>
                <c:ptCount val="3"/>
                <c:pt idx="0">
                  <c:v>6.5217391304347823</c:v>
                </c:pt>
                <c:pt idx="1">
                  <c:v>4.166666666666667</c:v>
                </c:pt>
                <c:pt idx="2">
                  <c:v>0</c:v>
                </c:pt>
              </c:numCache>
            </c:numRef>
          </c:val>
          <c:extLst>
            <c:ext xmlns:c16="http://schemas.microsoft.com/office/drawing/2014/chart" uri="{C3380CC4-5D6E-409C-BE32-E72D297353CC}">
              <c16:uniqueId val="{00000008-EF83-476B-9B27-3C879C68A32E}"/>
            </c:ext>
          </c:extLst>
        </c:ser>
        <c:ser>
          <c:idx val="9"/>
          <c:order val="9"/>
          <c:tx>
            <c:strRef>
              <c:f>Hoja1!$A$11</c:f>
              <c:strCache>
                <c:ptCount val="1"/>
                <c:pt idx="0">
                  <c:v>B.1.526.1</c:v>
                </c:pt>
              </c:strCache>
            </c:strRef>
          </c:tx>
          <c:spPr>
            <a:solidFill>
              <a:schemeClr val="accent4">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Hoja1!$B$11:$G$11</c:f>
              <c:numCache>
                <c:formatCode>0.00</c:formatCode>
                <c:ptCount val="3"/>
                <c:pt idx="0">
                  <c:v>2.1739130434782608</c:v>
                </c:pt>
                <c:pt idx="1">
                  <c:v>0</c:v>
                </c:pt>
                <c:pt idx="2">
                  <c:v>0</c:v>
                </c:pt>
              </c:numCache>
            </c:numRef>
          </c:val>
          <c:extLst>
            <c:ext xmlns:c16="http://schemas.microsoft.com/office/drawing/2014/chart" uri="{C3380CC4-5D6E-409C-BE32-E72D297353CC}">
              <c16:uniqueId val="{00000009-EF83-476B-9B27-3C879C68A32E}"/>
            </c:ext>
          </c:extLst>
        </c:ser>
        <c:ser>
          <c:idx val="10"/>
          <c:order val="10"/>
          <c:tx>
            <c:strRef>
              <c:f>Hoja1!$A$12</c:f>
              <c:strCache>
                <c:ptCount val="1"/>
                <c:pt idx="0">
                  <c:v>B.1.2</c:v>
                </c:pt>
              </c:strCache>
            </c:strRef>
          </c:tx>
          <c:spPr>
            <a:solidFill>
              <a:schemeClr val="accent5">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Hoja1!$B$12:$G$12</c:f>
              <c:numCache>
                <c:formatCode>0.00</c:formatCode>
                <c:ptCount val="3"/>
                <c:pt idx="0">
                  <c:v>2.1739130434782608</c:v>
                </c:pt>
                <c:pt idx="1">
                  <c:v>0</c:v>
                </c:pt>
                <c:pt idx="2">
                  <c:v>0</c:v>
                </c:pt>
              </c:numCache>
            </c:numRef>
          </c:val>
          <c:extLst>
            <c:ext xmlns:c16="http://schemas.microsoft.com/office/drawing/2014/chart" uri="{C3380CC4-5D6E-409C-BE32-E72D297353CC}">
              <c16:uniqueId val="{0000000A-EF83-476B-9B27-3C879C68A32E}"/>
            </c:ext>
          </c:extLst>
        </c:ser>
        <c:ser>
          <c:idx val="11"/>
          <c:order val="11"/>
          <c:tx>
            <c:strRef>
              <c:f>Hoja1!$A$13</c:f>
              <c:strCache>
                <c:ptCount val="1"/>
                <c:pt idx="0">
                  <c:v>B.1.526.2</c:v>
                </c:pt>
              </c:strCache>
            </c:strRef>
          </c:tx>
          <c:spPr>
            <a:solidFill>
              <a:schemeClr val="accent6">
                <a:lumMod val="6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Hoja1!$B$13:$G$13</c:f>
              <c:numCache>
                <c:formatCode>0.00</c:formatCode>
                <c:ptCount val="3"/>
                <c:pt idx="0">
                  <c:v>2.1739130434782608</c:v>
                </c:pt>
                <c:pt idx="1">
                  <c:v>0</c:v>
                </c:pt>
                <c:pt idx="2">
                  <c:v>0</c:v>
                </c:pt>
              </c:numCache>
            </c:numRef>
          </c:val>
          <c:extLst>
            <c:ext xmlns:c16="http://schemas.microsoft.com/office/drawing/2014/chart" uri="{C3380CC4-5D6E-409C-BE32-E72D297353CC}">
              <c16:uniqueId val="{0000000B-EF83-476B-9B27-3C879C68A32E}"/>
            </c:ext>
          </c:extLst>
        </c:ser>
        <c:ser>
          <c:idx val="12"/>
          <c:order val="12"/>
          <c:tx>
            <c:strRef>
              <c:f>Hoja1!$A$14</c:f>
              <c:strCache>
                <c:ptCount val="1"/>
                <c:pt idx="0">
                  <c:v>B.1.1.318</c:v>
                </c:pt>
              </c:strCache>
            </c:strRef>
          </c:tx>
          <c:spPr>
            <a:solidFill>
              <a:schemeClr val="accent1">
                <a:lumMod val="80000"/>
                <a:lumOff val="2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Hoja1!$B$14:$G$14</c:f>
              <c:numCache>
                <c:formatCode>0.00</c:formatCode>
                <c:ptCount val="3"/>
                <c:pt idx="0">
                  <c:v>2.1739130434782608</c:v>
                </c:pt>
                <c:pt idx="1">
                  <c:v>0</c:v>
                </c:pt>
                <c:pt idx="2">
                  <c:v>0</c:v>
                </c:pt>
              </c:numCache>
            </c:numRef>
          </c:val>
          <c:extLst>
            <c:ext xmlns:c16="http://schemas.microsoft.com/office/drawing/2014/chart" uri="{C3380CC4-5D6E-409C-BE32-E72D297353CC}">
              <c16:uniqueId val="{0000000C-EF83-476B-9B27-3C879C68A32E}"/>
            </c:ext>
          </c:extLst>
        </c:ser>
        <c:ser>
          <c:idx val="13"/>
          <c:order val="13"/>
          <c:tx>
            <c:strRef>
              <c:f>Hoja1!$A$15</c:f>
              <c:strCache>
                <c:ptCount val="1"/>
                <c:pt idx="0">
                  <c:v>B.1.395</c:v>
                </c:pt>
              </c:strCache>
            </c:strRef>
          </c:tx>
          <c:spPr>
            <a:solidFill>
              <a:schemeClr val="accent2">
                <a:lumMod val="80000"/>
                <a:lumOff val="20000"/>
              </a:schemeClr>
            </a:solidFill>
            <a:ln>
              <a:noFill/>
            </a:ln>
            <a:effectLst/>
          </c:spPr>
          <c:invertIfNegative val="0"/>
          <c:dPt>
            <c:idx val="0"/>
            <c:invertIfNegative val="0"/>
            <c:bubble3D val="0"/>
            <c:spPr>
              <a:solidFill>
                <a:srgbClr val="7030A0"/>
              </a:solidFill>
              <a:ln>
                <a:noFill/>
              </a:ln>
              <a:effectLst/>
            </c:spPr>
            <c:extLst>
              <c:ext xmlns:c16="http://schemas.microsoft.com/office/drawing/2014/chart" uri="{C3380CC4-5D6E-409C-BE32-E72D297353CC}">
                <c16:uniqueId val="{0000000E-EF83-476B-9B27-3C879C68A32E}"/>
              </c:ext>
            </c:extLst>
          </c:dPt>
          <c:cat>
            <c:strRef>
              <c:f>Hoja1!$B$1:$G$1</c:f>
              <c:strCache>
                <c:ptCount val="3"/>
                <c:pt idx="0">
                  <c:v>Informe  ICGES 24/06/2021</c:v>
                </c:pt>
                <c:pt idx="1">
                  <c:v>Informe  ICGES 06/08/2021</c:v>
                </c:pt>
                <c:pt idx="2">
                  <c:v>Informe ASI 13/08/2021</c:v>
                </c:pt>
              </c:strCache>
            </c:strRef>
          </c:cat>
          <c:val>
            <c:numRef>
              <c:f>Hoja1!$B$15:$G$15</c:f>
              <c:numCache>
                <c:formatCode>0.00</c:formatCode>
                <c:ptCount val="3"/>
                <c:pt idx="0">
                  <c:v>2.1739130434782608</c:v>
                </c:pt>
                <c:pt idx="1">
                  <c:v>0</c:v>
                </c:pt>
                <c:pt idx="2">
                  <c:v>0</c:v>
                </c:pt>
              </c:numCache>
            </c:numRef>
          </c:val>
          <c:extLst>
            <c:ext xmlns:c16="http://schemas.microsoft.com/office/drawing/2014/chart" uri="{C3380CC4-5D6E-409C-BE32-E72D297353CC}">
              <c16:uniqueId val="{0000000F-EF83-476B-9B27-3C879C68A32E}"/>
            </c:ext>
          </c:extLst>
        </c:ser>
        <c:ser>
          <c:idx val="14"/>
          <c:order val="14"/>
          <c:tx>
            <c:strRef>
              <c:f>Hoja1!$A$16</c:f>
              <c:strCache>
                <c:ptCount val="1"/>
                <c:pt idx="0">
                  <c:v>B.1.628</c:v>
                </c:pt>
              </c:strCache>
            </c:strRef>
          </c:tx>
          <c:spPr>
            <a:solidFill>
              <a:schemeClr val="accent3">
                <a:lumMod val="80000"/>
                <a:lumOff val="2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Hoja1!$B$16:$G$16</c:f>
              <c:numCache>
                <c:formatCode>0.00</c:formatCode>
                <c:ptCount val="3"/>
                <c:pt idx="0">
                  <c:v>0</c:v>
                </c:pt>
                <c:pt idx="1">
                  <c:v>22.916666666666671</c:v>
                </c:pt>
                <c:pt idx="2">
                  <c:v>23.3333333333333</c:v>
                </c:pt>
              </c:numCache>
            </c:numRef>
          </c:val>
          <c:extLst>
            <c:ext xmlns:c16="http://schemas.microsoft.com/office/drawing/2014/chart" uri="{C3380CC4-5D6E-409C-BE32-E72D297353CC}">
              <c16:uniqueId val="{00000010-EF83-476B-9B27-3C879C68A32E}"/>
            </c:ext>
          </c:extLst>
        </c:ser>
        <c:ser>
          <c:idx val="15"/>
          <c:order val="15"/>
          <c:tx>
            <c:strRef>
              <c:f>Hoja1!$A$17</c:f>
              <c:strCache>
                <c:ptCount val="1"/>
                <c:pt idx="0">
                  <c:v>B.1.627 </c:v>
                </c:pt>
              </c:strCache>
            </c:strRef>
          </c:tx>
          <c:spPr>
            <a:solidFill>
              <a:schemeClr val="accent4">
                <a:lumMod val="80000"/>
                <a:lumOff val="2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Hoja1!$B$17:$G$17</c:f>
              <c:numCache>
                <c:formatCode>0.00</c:formatCode>
                <c:ptCount val="3"/>
                <c:pt idx="0">
                  <c:v>0</c:v>
                </c:pt>
                <c:pt idx="1">
                  <c:v>8.3333333333333357</c:v>
                </c:pt>
                <c:pt idx="2">
                  <c:v>1.6666666666666676</c:v>
                </c:pt>
              </c:numCache>
            </c:numRef>
          </c:val>
          <c:extLst>
            <c:ext xmlns:c16="http://schemas.microsoft.com/office/drawing/2014/chart" uri="{C3380CC4-5D6E-409C-BE32-E72D297353CC}">
              <c16:uniqueId val="{00000011-EF83-476B-9B27-3C879C68A32E}"/>
            </c:ext>
          </c:extLst>
        </c:ser>
        <c:ser>
          <c:idx val="16"/>
          <c:order val="16"/>
          <c:tx>
            <c:strRef>
              <c:f>Hoja1!$A$18</c:f>
              <c:strCache>
                <c:ptCount val="1"/>
                <c:pt idx="0">
                  <c:v>A.2</c:v>
                </c:pt>
              </c:strCache>
            </c:strRef>
          </c:tx>
          <c:spPr>
            <a:solidFill>
              <a:srgbClr val="FB37F2"/>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Hoja1!$B$18:$G$18</c:f>
              <c:numCache>
                <c:formatCode>0.00</c:formatCode>
                <c:ptCount val="3"/>
                <c:pt idx="0">
                  <c:v>0</c:v>
                </c:pt>
                <c:pt idx="1">
                  <c:v>2.0833333333333353</c:v>
                </c:pt>
                <c:pt idx="2">
                  <c:v>0</c:v>
                </c:pt>
              </c:numCache>
            </c:numRef>
          </c:val>
          <c:extLst>
            <c:ext xmlns:c16="http://schemas.microsoft.com/office/drawing/2014/chart" uri="{C3380CC4-5D6E-409C-BE32-E72D297353CC}">
              <c16:uniqueId val="{00000012-EF83-476B-9B27-3C879C68A32E}"/>
            </c:ext>
          </c:extLst>
        </c:ser>
        <c:ser>
          <c:idx val="17"/>
          <c:order val="17"/>
          <c:tx>
            <c:strRef>
              <c:f>Hoja1!$A$19</c:f>
              <c:strCache>
                <c:ptCount val="1"/>
                <c:pt idx="0">
                  <c:v>A.2.5.1</c:v>
                </c:pt>
              </c:strCache>
            </c:strRef>
          </c:tx>
          <c:spPr>
            <a:solidFill>
              <a:schemeClr val="accent6">
                <a:lumMod val="80000"/>
                <a:lumOff val="2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Hoja1!$B$19:$G$19</c:f>
              <c:numCache>
                <c:formatCode>0.00</c:formatCode>
                <c:ptCount val="3"/>
                <c:pt idx="0">
                  <c:v>0</c:v>
                </c:pt>
                <c:pt idx="1">
                  <c:v>2.0833333333333353</c:v>
                </c:pt>
                <c:pt idx="2">
                  <c:v>0</c:v>
                </c:pt>
              </c:numCache>
            </c:numRef>
          </c:val>
          <c:extLst>
            <c:ext xmlns:c16="http://schemas.microsoft.com/office/drawing/2014/chart" uri="{C3380CC4-5D6E-409C-BE32-E72D297353CC}">
              <c16:uniqueId val="{00000013-EF83-476B-9B27-3C879C68A32E}"/>
            </c:ext>
          </c:extLst>
        </c:ser>
        <c:ser>
          <c:idx val="18"/>
          <c:order val="18"/>
          <c:tx>
            <c:strRef>
              <c:f>Hoja1!$A$20</c:f>
              <c:strCache>
                <c:ptCount val="1"/>
                <c:pt idx="0">
                  <c:v>total</c:v>
                </c:pt>
              </c:strCache>
            </c:strRef>
          </c:tx>
          <c:spPr>
            <a:solidFill>
              <a:schemeClr val="accent1">
                <a:lumMod val="80000"/>
              </a:schemeClr>
            </a:solidFill>
            <a:ln>
              <a:noFill/>
            </a:ln>
            <a:effectLst/>
          </c:spPr>
          <c:invertIfNegative val="0"/>
          <c:cat>
            <c:strRef>
              <c:f>Hoja1!$B$1:$G$1</c:f>
              <c:strCache>
                <c:ptCount val="3"/>
                <c:pt idx="0">
                  <c:v>Informe  ICGES 24/06/2021</c:v>
                </c:pt>
                <c:pt idx="1">
                  <c:v>Informe  ICGES 06/08/2021</c:v>
                </c:pt>
                <c:pt idx="2">
                  <c:v>Informe ASI 13/08/2021</c:v>
                </c:pt>
              </c:strCache>
            </c:strRef>
          </c:cat>
          <c:val>
            <c:numRef>
              <c:f>Hoja1!$B$20:$G$20</c:f>
              <c:numCache>
                <c:formatCode>0.00</c:formatCode>
                <c:ptCount val="3"/>
                <c:pt idx="0">
                  <c:v>100</c:v>
                </c:pt>
                <c:pt idx="1">
                  <c:v>100</c:v>
                </c:pt>
                <c:pt idx="2">
                  <c:v>100</c:v>
                </c:pt>
              </c:numCache>
            </c:numRef>
          </c:val>
          <c:extLst>
            <c:ext xmlns:c16="http://schemas.microsoft.com/office/drawing/2014/chart" uri="{C3380CC4-5D6E-409C-BE32-E72D297353CC}">
              <c16:uniqueId val="{00000014-EF83-476B-9B27-3C879C68A32E}"/>
            </c:ext>
          </c:extLst>
        </c:ser>
        <c:dLbls>
          <c:showLegendKey val="0"/>
          <c:showVal val="0"/>
          <c:showCatName val="0"/>
          <c:showSerName val="0"/>
          <c:showPercent val="0"/>
          <c:showBubbleSize val="0"/>
        </c:dLbls>
        <c:gapWidth val="150"/>
        <c:overlap val="100"/>
        <c:axId val="101233408"/>
        <c:axId val="101234944"/>
      </c:barChart>
      <c:catAx>
        <c:axId val="10123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s-GT"/>
          </a:p>
        </c:txPr>
        <c:crossAx val="101234944"/>
        <c:crosses val="autoZero"/>
        <c:auto val="1"/>
        <c:lblAlgn val="ctr"/>
        <c:lblOffset val="100"/>
        <c:noMultiLvlLbl val="0"/>
      </c:catAx>
      <c:valAx>
        <c:axId val="10123494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s-GT"/>
          </a:p>
        </c:txPr>
        <c:crossAx val="10123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ATENCION!$C$10</c:f>
              <c:strCache>
                <c:ptCount val="1"/>
                <c:pt idx="0">
                  <c:v>Presupuesto Vigente</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s-G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ATENCION!$B$11:$B$12</c:f>
              <c:strCache>
                <c:ptCount val="1"/>
                <c:pt idx="0">
                  <c:v>Fondos asignados en el Programa 94 para la atencion de Pandemia COVID-19</c:v>
                </c:pt>
              </c:strCache>
            </c:strRef>
          </c:cat>
          <c:val>
            <c:numRef>
              <c:f>ATENCION!$C$11:$C$12</c:f>
              <c:numCache>
                <c:formatCode>#,##0.00_ ;[Red]\-#,##0.00\ </c:formatCode>
                <c:ptCount val="1"/>
                <c:pt idx="0">
                  <c:v>777947377</c:v>
                </c:pt>
              </c:numCache>
            </c:numRef>
          </c:val>
          <c:extLst>
            <c:ext xmlns:c16="http://schemas.microsoft.com/office/drawing/2014/chart" uri="{C3380CC4-5D6E-409C-BE32-E72D297353CC}">
              <c16:uniqueId val="{00000000-4F8F-4A54-99C0-C33B67A6682E}"/>
            </c:ext>
          </c:extLst>
        </c:ser>
        <c:ser>
          <c:idx val="1"/>
          <c:order val="1"/>
          <c:tx>
            <c:strRef>
              <c:f>ATENCION!$D$10</c:f>
              <c:strCache>
                <c:ptCount val="1"/>
                <c:pt idx="0">
                  <c:v>Costo Total</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s-G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ATENCION!$B$11:$B$12</c:f>
              <c:strCache>
                <c:ptCount val="1"/>
                <c:pt idx="0">
                  <c:v>Fondos asignados en el Programa 94 para la atencion de Pandemia COVID-19</c:v>
                </c:pt>
              </c:strCache>
            </c:strRef>
          </c:cat>
          <c:val>
            <c:numRef>
              <c:f>ATENCION!$D$11:$D$12</c:f>
              <c:numCache>
                <c:formatCode>#,##0.00_ ;[Red]\-#,##0.00\ </c:formatCode>
                <c:ptCount val="1"/>
                <c:pt idx="0">
                  <c:v>2293061066.96</c:v>
                </c:pt>
              </c:numCache>
            </c:numRef>
          </c:val>
          <c:extLst>
            <c:ext xmlns:c16="http://schemas.microsoft.com/office/drawing/2014/chart" uri="{C3380CC4-5D6E-409C-BE32-E72D297353CC}">
              <c16:uniqueId val="{00000001-4F8F-4A54-99C0-C33B67A6682E}"/>
            </c:ext>
          </c:extLst>
        </c:ser>
        <c:dLbls>
          <c:dLblPos val="inEnd"/>
          <c:showLegendKey val="0"/>
          <c:showVal val="1"/>
          <c:showCatName val="0"/>
          <c:showSerName val="0"/>
          <c:showPercent val="0"/>
          <c:showBubbleSize val="0"/>
        </c:dLbls>
        <c:gapWidth val="100"/>
        <c:overlap val="-24"/>
        <c:axId val="1085350016"/>
        <c:axId val="1085364992"/>
        <c:extLst>
          <c:ext xmlns:c15="http://schemas.microsoft.com/office/drawing/2012/chart" uri="{02D57815-91ED-43cb-92C2-25804820EDAC}">
            <c15:filteredBarSeries>
              <c15:ser>
                <c:idx val="2"/>
                <c:order val="2"/>
                <c:tx>
                  <c:strRef>
                    <c:extLst>
                      <c:ext uri="{02D57815-91ED-43cb-92C2-25804820EDAC}">
                        <c15:formulaRef>
                          <c15:sqref>ATENCION!$E$10</c15:sqref>
                        </c15:formulaRef>
                      </c:ext>
                    </c:extLst>
                    <c:strCache>
                      <c:ptCount val="1"/>
                      <c:pt idx="0">
                        <c:v>Saldo</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s-GT"/>
                    </a:p>
                  </c:txPr>
                  <c:dLblPos val="inEnd"/>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strRef>
                    <c:extLst>
                      <c:ext uri="{02D57815-91ED-43cb-92C2-25804820EDAC}">
                        <c15:formulaRef>
                          <c15:sqref>ATENCION!$B$11:$B$12</c15:sqref>
                        </c15:formulaRef>
                      </c:ext>
                    </c:extLst>
                    <c:strCache>
                      <c:ptCount val="1"/>
                      <c:pt idx="0">
                        <c:v>Fondos asignados en el Programa 94 para la atencion de Pandemia COVID-19</c:v>
                      </c:pt>
                    </c:strCache>
                  </c:strRef>
                </c:cat>
                <c:val>
                  <c:numRef>
                    <c:extLst>
                      <c:ext uri="{02D57815-91ED-43cb-92C2-25804820EDAC}">
                        <c15:formulaRef>
                          <c15:sqref>ATENCION!$E$11:$E$12</c15:sqref>
                        </c15:formulaRef>
                      </c:ext>
                    </c:extLst>
                    <c:numCache>
                      <c:formatCode>#,##0.00_ ;[Red]\-#,##0.00\ </c:formatCode>
                      <c:ptCount val="1"/>
                      <c:pt idx="0">
                        <c:v>-1515113689.96</c:v>
                      </c:pt>
                    </c:numCache>
                  </c:numRef>
                </c:val>
                <c:extLst>
                  <c:ext xmlns:c16="http://schemas.microsoft.com/office/drawing/2014/chart" uri="{C3380CC4-5D6E-409C-BE32-E72D297353CC}">
                    <c16:uniqueId val="{00000002-4F8F-4A54-99C0-C33B67A6682E}"/>
                  </c:ext>
                </c:extLst>
              </c15:ser>
            </c15:filteredBarSeries>
          </c:ext>
        </c:extLst>
      </c:barChart>
      <c:catAx>
        <c:axId val="108535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s-GT"/>
          </a:p>
        </c:txPr>
        <c:crossAx val="1085364992"/>
        <c:crosses val="autoZero"/>
        <c:auto val="1"/>
        <c:lblAlgn val="ctr"/>
        <c:lblOffset val="100"/>
        <c:noMultiLvlLbl val="0"/>
      </c:catAx>
      <c:valAx>
        <c:axId val="1085364992"/>
        <c:scaling>
          <c:orientation val="minMax"/>
        </c:scaling>
        <c:delete val="0"/>
        <c:axPos val="l"/>
        <c:majorGridlines>
          <c:spPr>
            <a:ln w="9525" cap="flat" cmpd="sng" algn="ctr">
              <a:solidFill>
                <a:schemeClr val="tx1">
                  <a:lumMod val="15000"/>
                  <a:lumOff val="85000"/>
                </a:schemeClr>
              </a:solidFill>
              <a:round/>
            </a:ln>
            <a:effectLst/>
          </c:spPr>
        </c:majorGridlines>
        <c:numFmt formatCode="#,##0.00_ ;[Red]\-#,##0.00\ "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s-GT"/>
          </a:p>
        </c:txPr>
        <c:crossAx val="108535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s-G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G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Monto Cancelado por Año</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G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0"/>
          <c:tx>
            <c:strRef>
              <c:f>'COMPARATIVO TOTAL Y AÑO'!$B$7:$E$7</c:f>
              <c:strCache>
                <c:ptCount val="4"/>
                <c:pt idx="0">
                  <c:v>RENGLON 261</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cat>
            <c:multiLvlStrRef>
              <c:f>'COMPARATIVO TOTAL Y AÑO'!$B$10:$E$11</c:f>
              <c:multiLvlStrCache>
                <c:ptCount val="4"/>
                <c:lvl>
                  <c:pt idx="0">
                    <c:v>Monto en Q</c:v>
                  </c:pt>
                  <c:pt idx="1">
                    <c:v>Monto en Q</c:v>
                  </c:pt>
                  <c:pt idx="2">
                    <c:v>Monto en Q</c:v>
                  </c:pt>
                  <c:pt idx="3">
                    <c:v>Monto en Q</c:v>
                  </c:pt>
                </c:lvl>
                <c:lvl>
                  <c:pt idx="0">
                    <c:v>AÑO 2018</c:v>
                  </c:pt>
                  <c:pt idx="1">
                    <c:v>AÑO 2019</c:v>
                  </c:pt>
                  <c:pt idx="2">
                    <c:v>AÑO 2020</c:v>
                  </c:pt>
                  <c:pt idx="3">
                    <c:v>AÑO 2021</c:v>
                  </c:pt>
                </c:lvl>
              </c:multiLvlStrCache>
            </c:multiLvlStrRef>
          </c:cat>
          <c:val>
            <c:numRef>
              <c:f>'COMPARATIVO TOTAL Y AÑO'!$B$13:$E$13</c:f>
              <c:numCache>
                <c:formatCode>#,##0.00</c:formatCode>
                <c:ptCount val="4"/>
                <c:pt idx="0">
                  <c:v>261079126.78000009</c:v>
                </c:pt>
                <c:pt idx="1">
                  <c:v>352571466.3900001</c:v>
                </c:pt>
                <c:pt idx="2">
                  <c:v>458344244.59999979</c:v>
                </c:pt>
                <c:pt idx="3">
                  <c:v>252960574.47999999</c:v>
                </c:pt>
              </c:numCache>
            </c:numRef>
          </c:val>
          <c:extLst>
            <c:ext xmlns:c16="http://schemas.microsoft.com/office/drawing/2014/chart" uri="{C3380CC4-5D6E-409C-BE32-E72D297353CC}">
              <c16:uniqueId val="{00000000-EB95-4092-9605-066FB4C370F2}"/>
            </c:ext>
          </c:extLst>
        </c:ser>
        <c:dLbls>
          <c:showLegendKey val="0"/>
          <c:showVal val="0"/>
          <c:showCatName val="0"/>
          <c:showSerName val="0"/>
          <c:showPercent val="0"/>
          <c:showBubbleSize val="0"/>
        </c:dLbls>
        <c:gapWidth val="150"/>
        <c:shape val="box"/>
        <c:axId val="148693376"/>
        <c:axId val="148694912"/>
        <c:axId val="0"/>
      </c:bar3DChart>
      <c:catAx>
        <c:axId val="1486933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148694912"/>
        <c:crosses val="autoZero"/>
        <c:auto val="1"/>
        <c:lblAlgn val="ctr"/>
        <c:lblOffset val="100"/>
        <c:noMultiLvlLbl val="0"/>
      </c:catAx>
      <c:valAx>
        <c:axId val="14869491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s-GT"/>
                  <a:t>millones de quetzales</a:t>
                </a:r>
              </a:p>
            </c:rich>
          </c:tx>
          <c:layout>
            <c:manualLayout>
              <c:xMode val="edge"/>
              <c:yMode val="edge"/>
              <c:x val="2.5150930543845391E-2"/>
              <c:y val="0.23957567804024488"/>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s-GT"/>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148693376"/>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600" b="0" i="0" u="none" strike="noStrike" kern="1200" baseline="0">
                <a:solidFill>
                  <a:schemeClr val="tx2"/>
                </a:solidFill>
                <a:latin typeface="+mn-lt"/>
                <a:ea typeface="+mn-ea"/>
                <a:cs typeface="+mn-cs"/>
              </a:defRPr>
            </a:pPr>
            <a:endParaRPr lang="es-GT"/>
          </a:p>
        </c:txPr>
      </c:dTable>
      <c:spPr>
        <a:noFill/>
        <a:ln>
          <a:noFill/>
        </a:ln>
        <a:effectLst/>
      </c:spPr>
    </c:plotArea>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Monto Cancelado por Año</a:t>
            </a:r>
          </a:p>
        </c:rich>
      </c:tx>
      <c:layout>
        <c:manualLayout>
          <c:xMode val="edge"/>
          <c:yMode val="edge"/>
          <c:x val="0.30588480076354091"/>
          <c:y val="4.9594651587809867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G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0"/>
          <c:tx>
            <c:strRef>
              <c:f>'COMPARATIVO TOTAL Y AÑO '!$B$7:$E$7</c:f>
              <c:strCache>
                <c:ptCount val="4"/>
                <c:pt idx="0">
                  <c:v>RENGLON 266</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cat>
            <c:multiLvlStrRef>
              <c:f>'COMPARATIVO TOTAL Y AÑO '!$B$10:$E$11</c:f>
              <c:multiLvlStrCache>
                <c:ptCount val="4"/>
                <c:lvl>
                  <c:pt idx="0">
                    <c:v>Monto en Q</c:v>
                  </c:pt>
                  <c:pt idx="1">
                    <c:v>Monto en Q</c:v>
                  </c:pt>
                  <c:pt idx="2">
                    <c:v>Monto en Q</c:v>
                  </c:pt>
                  <c:pt idx="3">
                    <c:v>Monto en Q</c:v>
                  </c:pt>
                </c:lvl>
                <c:lvl>
                  <c:pt idx="0">
                    <c:v>AÑO 2018</c:v>
                  </c:pt>
                  <c:pt idx="1">
                    <c:v>AÑO 2019</c:v>
                  </c:pt>
                  <c:pt idx="2">
                    <c:v>AÑO 2020</c:v>
                  </c:pt>
                  <c:pt idx="3">
                    <c:v>AÑO 2021</c:v>
                  </c:pt>
                </c:lvl>
              </c:multiLvlStrCache>
            </c:multiLvlStrRef>
          </c:cat>
          <c:val>
            <c:numRef>
              <c:f>'COMPARATIVO TOTAL Y AÑO '!$B$13:$E$13</c:f>
              <c:numCache>
                <c:formatCode>#,##0.00</c:formatCode>
                <c:ptCount val="4"/>
                <c:pt idx="0">
                  <c:v>574062056.08999991</c:v>
                </c:pt>
                <c:pt idx="1">
                  <c:v>604969924.58000004</c:v>
                </c:pt>
                <c:pt idx="2">
                  <c:v>523356156.81999993</c:v>
                </c:pt>
                <c:pt idx="3">
                  <c:v>1049093549.28</c:v>
                </c:pt>
              </c:numCache>
            </c:numRef>
          </c:val>
          <c:extLst>
            <c:ext xmlns:c16="http://schemas.microsoft.com/office/drawing/2014/chart" uri="{C3380CC4-5D6E-409C-BE32-E72D297353CC}">
              <c16:uniqueId val="{00000000-4A11-495B-80ED-A3A0AFB6FAFD}"/>
            </c:ext>
          </c:extLst>
        </c:ser>
        <c:dLbls>
          <c:showLegendKey val="0"/>
          <c:showVal val="0"/>
          <c:showCatName val="0"/>
          <c:showSerName val="0"/>
          <c:showPercent val="0"/>
          <c:showBubbleSize val="0"/>
        </c:dLbls>
        <c:gapWidth val="150"/>
        <c:shape val="box"/>
        <c:axId val="91171840"/>
        <c:axId val="91185920"/>
        <c:axId val="0"/>
      </c:bar3DChart>
      <c:catAx>
        <c:axId val="91171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91185920"/>
        <c:crosses val="autoZero"/>
        <c:auto val="1"/>
        <c:lblAlgn val="ctr"/>
        <c:lblOffset val="100"/>
        <c:noMultiLvlLbl val="0"/>
      </c:catAx>
      <c:valAx>
        <c:axId val="9118592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s-GT"/>
                  <a:t>millones de quetzales</a:t>
                </a:r>
              </a:p>
            </c:rich>
          </c:tx>
          <c:layout>
            <c:manualLayout>
              <c:xMode val="edge"/>
              <c:yMode val="edge"/>
              <c:x val="2.5150930543845391E-2"/>
              <c:y val="0.23957567804024488"/>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s-GT"/>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91171840"/>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600" b="0" i="0" u="none" strike="noStrike" kern="1200" baseline="0">
                <a:solidFill>
                  <a:schemeClr val="tx2"/>
                </a:solidFill>
                <a:latin typeface="+mn-lt"/>
                <a:ea typeface="+mn-ea"/>
                <a:cs typeface="+mn-cs"/>
              </a:defRPr>
            </a:pPr>
            <a:endParaRPr lang="es-GT"/>
          </a:p>
        </c:txPr>
      </c:dTable>
      <c:spPr>
        <a:noFill/>
        <a:ln>
          <a:noFill/>
        </a:ln>
        <a:effectLst/>
      </c:spPr>
    </c:plotArea>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Monto Cancelado por Año</a:t>
            </a:r>
          </a:p>
        </c:rich>
      </c:tx>
      <c:layout>
        <c:manualLayout>
          <c:xMode val="edge"/>
          <c:yMode val="edge"/>
          <c:x val="0.30588480076354091"/>
          <c:y val="4.9594651587809867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G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1"/>
          <c:order val="0"/>
          <c:tx>
            <c:strRef>
              <c:f>'COMPARATIVO TOTAL Y AÑO'!$B$7:$E$7</c:f>
              <c:strCache>
                <c:ptCount val="4"/>
                <c:pt idx="0">
                  <c:v>RENGLON 295</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cat>
            <c:multiLvlStrRef>
              <c:f>'COMPARATIVO TOTAL Y AÑO'!$B$10:$E$11</c:f>
              <c:multiLvlStrCache>
                <c:ptCount val="4"/>
                <c:lvl>
                  <c:pt idx="0">
                    <c:v>Monto en Q</c:v>
                  </c:pt>
                  <c:pt idx="1">
                    <c:v>Monto en Q</c:v>
                  </c:pt>
                  <c:pt idx="2">
                    <c:v>Monto en Q</c:v>
                  </c:pt>
                  <c:pt idx="3">
                    <c:v>Monto en Q</c:v>
                  </c:pt>
                </c:lvl>
                <c:lvl>
                  <c:pt idx="0">
                    <c:v>AÑO 2018</c:v>
                  </c:pt>
                  <c:pt idx="1">
                    <c:v>AÑO 2019</c:v>
                  </c:pt>
                  <c:pt idx="2">
                    <c:v>AÑO 2020</c:v>
                  </c:pt>
                  <c:pt idx="3">
                    <c:v>AÑO 2021</c:v>
                  </c:pt>
                </c:lvl>
              </c:multiLvlStrCache>
            </c:multiLvlStrRef>
          </c:cat>
          <c:val>
            <c:numRef>
              <c:f>'COMPARATIVO TOTAL Y AÑO'!$B$13:$E$13</c:f>
              <c:numCache>
                <c:formatCode>#,##0.00</c:formatCode>
                <c:ptCount val="4"/>
                <c:pt idx="0">
                  <c:v>261737751.97999999</c:v>
                </c:pt>
                <c:pt idx="1">
                  <c:v>283137989.53999996</c:v>
                </c:pt>
                <c:pt idx="2">
                  <c:v>445562795.35000008</c:v>
                </c:pt>
                <c:pt idx="3">
                  <c:v>296090162.43000001</c:v>
                </c:pt>
              </c:numCache>
            </c:numRef>
          </c:val>
          <c:extLst>
            <c:ext xmlns:c16="http://schemas.microsoft.com/office/drawing/2014/chart" uri="{C3380CC4-5D6E-409C-BE32-E72D297353CC}">
              <c16:uniqueId val="{00000000-16BC-4AED-9C25-24D79D96879D}"/>
            </c:ext>
          </c:extLst>
        </c:ser>
        <c:dLbls>
          <c:showLegendKey val="0"/>
          <c:showVal val="0"/>
          <c:showCatName val="0"/>
          <c:showSerName val="0"/>
          <c:showPercent val="0"/>
          <c:showBubbleSize val="0"/>
        </c:dLbls>
        <c:gapWidth val="150"/>
        <c:shape val="box"/>
        <c:axId val="101047296"/>
        <c:axId val="108069632"/>
        <c:axId val="0"/>
      </c:bar3DChart>
      <c:catAx>
        <c:axId val="10104729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108069632"/>
        <c:crosses val="autoZero"/>
        <c:auto val="1"/>
        <c:lblAlgn val="ctr"/>
        <c:lblOffset val="100"/>
        <c:noMultiLvlLbl val="0"/>
      </c:catAx>
      <c:valAx>
        <c:axId val="10806963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s-GT"/>
                  <a:t>millones de quetzales</a:t>
                </a:r>
              </a:p>
            </c:rich>
          </c:tx>
          <c:layout>
            <c:manualLayout>
              <c:xMode val="edge"/>
              <c:yMode val="edge"/>
              <c:x val="2.5150930543845391E-2"/>
              <c:y val="0.23957567804024488"/>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s-GT"/>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GT"/>
          </a:p>
        </c:txPr>
        <c:crossAx val="101047296"/>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mn-lt"/>
                <a:ea typeface="+mn-ea"/>
                <a:cs typeface="+mn-cs"/>
              </a:defRPr>
            </a:pPr>
            <a:endParaRPr lang="es-GT"/>
          </a:p>
        </c:txPr>
      </c:dTable>
      <c:spPr>
        <a:noFill/>
        <a:ln>
          <a:noFill/>
        </a:ln>
        <a:effectLst/>
      </c:spPr>
    </c:plotArea>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en-US"/>
              <a:t>Monto Cancelado por Año</a:t>
            </a:r>
          </a:p>
        </c:rich>
      </c:tx>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s-GT"/>
        </a:p>
      </c:txPr>
    </c:title>
    <c:autoTitleDeleted val="0"/>
    <c:plotArea>
      <c:layout/>
      <c:barChart>
        <c:barDir val="col"/>
        <c:grouping val="clustered"/>
        <c:varyColors val="0"/>
        <c:ser>
          <c:idx val="0"/>
          <c:order val="1"/>
          <c:tx>
            <c:strRef>
              <c:f>'CONSOLIDADO (2)'!$A$14</c:f>
              <c:strCache>
                <c:ptCount val="1"/>
                <c:pt idx="0">
                  <c:v>Monto en (Q.)</c:v>
                </c:pt>
              </c:strCache>
            </c:strRef>
          </c:tx>
          <c:spPr>
            <a:solidFill>
              <a:schemeClr val="accent1"/>
            </a:solidFill>
            <a:ln>
              <a:noFill/>
            </a:ln>
            <a:effectLst/>
          </c:spPr>
          <c:invertIfNegative val="0"/>
          <c:cat>
            <c:numRef>
              <c:f>'CONSOLIDADO (2)'!$B$12:$E$12</c:f>
              <c:numCache>
                <c:formatCode>General</c:formatCode>
                <c:ptCount val="4"/>
                <c:pt idx="0">
                  <c:v>2018</c:v>
                </c:pt>
                <c:pt idx="1">
                  <c:v>2019</c:v>
                </c:pt>
                <c:pt idx="2">
                  <c:v>2020</c:v>
                </c:pt>
                <c:pt idx="3">
                  <c:v>2021</c:v>
                </c:pt>
              </c:numCache>
            </c:numRef>
          </c:cat>
          <c:val>
            <c:numRef>
              <c:f>'CONSOLIDADO (2)'!$B$14:$E$14</c:f>
              <c:numCache>
                <c:formatCode>_(* #,##0.00_);_(* \(#,##0.00\);_(* "-"??_);_(@_)</c:formatCode>
                <c:ptCount val="4"/>
                <c:pt idx="0">
                  <c:v>1317385611.5799994</c:v>
                </c:pt>
                <c:pt idx="1">
                  <c:v>1332661651.1999993</c:v>
                </c:pt>
                <c:pt idx="2">
                  <c:v>1554532336.9800019</c:v>
                </c:pt>
                <c:pt idx="3">
                  <c:v>1753445939.6300008</c:v>
                </c:pt>
              </c:numCache>
            </c:numRef>
          </c:val>
          <c:extLst>
            <c:ext xmlns:c16="http://schemas.microsoft.com/office/drawing/2014/chart" uri="{C3380CC4-5D6E-409C-BE32-E72D297353CC}">
              <c16:uniqueId val="{00000000-3A35-41BF-8C94-A4A62B4312BA}"/>
            </c:ext>
          </c:extLst>
        </c:ser>
        <c:dLbls>
          <c:showLegendKey val="0"/>
          <c:showVal val="0"/>
          <c:showCatName val="0"/>
          <c:showSerName val="0"/>
          <c:showPercent val="0"/>
          <c:showBubbleSize val="0"/>
        </c:dLbls>
        <c:gapWidth val="269"/>
        <c:axId val="91171840"/>
        <c:axId val="91185920"/>
      </c:barChart>
      <c:lineChart>
        <c:grouping val="stacked"/>
        <c:varyColors val="0"/>
        <c:ser>
          <c:idx val="1"/>
          <c:order val="0"/>
          <c:tx>
            <c:strRef>
              <c:f>'CONSOLIDADO (2)'!$A$13</c:f>
              <c:strCache>
                <c:ptCount val="1"/>
                <c:pt idx="0">
                  <c:v>Recurso Humano</c:v>
                </c:pt>
              </c:strCache>
            </c:strRef>
          </c:tx>
          <c:spPr>
            <a:ln w="38100" cap="rnd">
              <a:solidFill>
                <a:schemeClr val="accent2"/>
              </a:solidFill>
              <a:round/>
            </a:ln>
            <a:effectLst/>
          </c:spPr>
          <c:marker>
            <c:symbol val="circle"/>
            <c:size val="8"/>
            <c:spPr>
              <a:solidFill>
                <a:schemeClr val="accent2"/>
              </a:solidFill>
              <a:ln>
                <a:noFill/>
              </a:ln>
              <a:effectLst/>
            </c:spPr>
          </c:marker>
          <c:dLbls>
            <c:dLbl>
              <c:idx val="0"/>
              <c:layout>
                <c:manualLayout>
                  <c:x val="-3.8834951456310711E-2"/>
                  <c:y val="-4.3551088777219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35-41BF-8C94-A4A62B4312BA}"/>
                </c:ext>
              </c:extLst>
            </c:dLbl>
            <c:dLbl>
              <c:idx val="1"/>
              <c:layout>
                <c:manualLayout>
                  <c:x val="-3.6985668053629218E-2"/>
                  <c:y val="-5.02512562814070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A35-41BF-8C94-A4A62B4312BA}"/>
                </c:ext>
              </c:extLst>
            </c:dLbl>
            <c:dLbl>
              <c:idx val="2"/>
              <c:layout>
                <c:manualLayout>
                  <c:x val="-3.3287101248266296E-2"/>
                  <c:y val="-4.69011725293132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35-41BF-8C94-A4A62B4312BA}"/>
                </c:ext>
              </c:extLst>
            </c:dLbl>
            <c:dLbl>
              <c:idx val="3"/>
              <c:layout>
                <c:manualLayout>
                  <c:x val="-4.0684234858992141E-2"/>
                  <c:y val="-4.02010050251256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35-41BF-8C94-A4A62B431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'CONSOLIDADO (2)'!$B$12:$E$12</c:f>
              <c:numCache>
                <c:formatCode>General</c:formatCode>
                <c:ptCount val="4"/>
                <c:pt idx="0">
                  <c:v>2018</c:v>
                </c:pt>
                <c:pt idx="1">
                  <c:v>2019</c:v>
                </c:pt>
                <c:pt idx="2">
                  <c:v>2020</c:v>
                </c:pt>
                <c:pt idx="3">
                  <c:v>2021</c:v>
                </c:pt>
              </c:numCache>
            </c:numRef>
          </c:cat>
          <c:val>
            <c:numRef>
              <c:f>'CONSOLIDADO (2)'!$B$13:$E$13</c:f>
              <c:numCache>
                <c:formatCode>#,##0</c:formatCode>
                <c:ptCount val="4"/>
                <c:pt idx="0">
                  <c:v>28202</c:v>
                </c:pt>
                <c:pt idx="1">
                  <c:v>29975</c:v>
                </c:pt>
                <c:pt idx="2">
                  <c:v>34894</c:v>
                </c:pt>
                <c:pt idx="3">
                  <c:v>35357</c:v>
                </c:pt>
              </c:numCache>
            </c:numRef>
          </c:val>
          <c:smooth val="0"/>
          <c:extLst>
            <c:ext xmlns:c16="http://schemas.microsoft.com/office/drawing/2014/chart" uri="{C3380CC4-5D6E-409C-BE32-E72D297353CC}">
              <c16:uniqueId val="{00000005-3A35-41BF-8C94-A4A62B4312BA}"/>
            </c:ext>
          </c:extLst>
        </c:ser>
        <c:dLbls>
          <c:showLegendKey val="0"/>
          <c:showVal val="0"/>
          <c:showCatName val="0"/>
          <c:showSerName val="0"/>
          <c:showPercent val="0"/>
          <c:showBubbleSize val="0"/>
        </c:dLbls>
        <c:marker val="1"/>
        <c:smooth val="0"/>
        <c:axId val="1544263872"/>
        <c:axId val="1544263040"/>
      </c:lineChart>
      <c:catAx>
        <c:axId val="911718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s-GT"/>
          </a:p>
        </c:txPr>
        <c:crossAx val="91185920"/>
        <c:crosses val="autoZero"/>
        <c:auto val="1"/>
        <c:lblAlgn val="ctr"/>
        <c:lblOffset val="100"/>
        <c:noMultiLvlLbl val="0"/>
      </c:catAx>
      <c:valAx>
        <c:axId val="9118592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s-GT"/>
                  <a:t>millones de quetzales</a:t>
                </a:r>
              </a:p>
            </c:rich>
          </c:tx>
          <c:layout>
            <c:manualLayout>
              <c:xMode val="edge"/>
              <c:yMode val="edge"/>
              <c:x val="2.5150930543845391E-2"/>
              <c:y val="0.23957567804024488"/>
            </c:manualLayout>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s-GT"/>
            </a:p>
          </c:txPr>
        </c:title>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GT"/>
          </a:p>
        </c:txPr>
        <c:crossAx val="91171840"/>
        <c:crosses val="autoZero"/>
        <c:crossBetween val="between"/>
      </c:valAx>
      <c:valAx>
        <c:axId val="1544263040"/>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544263872"/>
        <c:crosses val="max"/>
        <c:crossBetween val="between"/>
      </c:valAx>
      <c:catAx>
        <c:axId val="1544263872"/>
        <c:scaling>
          <c:orientation val="minMax"/>
        </c:scaling>
        <c:delete val="1"/>
        <c:axPos val="b"/>
        <c:numFmt formatCode="General" sourceLinked="1"/>
        <c:majorTickMark val="out"/>
        <c:minorTickMark val="none"/>
        <c:tickLblPos val="nextTo"/>
        <c:crossAx val="1544263040"/>
        <c:crosses val="autoZero"/>
        <c:auto val="1"/>
        <c:lblAlgn val="ctr"/>
        <c:lblOffset val="100"/>
        <c:noMultiLvlLbl val="0"/>
      </c:cat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es-GT"/>
          </a:p>
        </c:txPr>
      </c:dTable>
      <c:spPr>
        <a:noFill/>
        <a:ln>
          <a:noFill/>
        </a:ln>
        <a:effectLst/>
      </c:spPr>
    </c:plotArea>
    <c:plotVisOnly val="1"/>
    <c:dispBlanksAs val="gap"/>
    <c:showDLblsOverMax val="0"/>
  </c:chart>
  <c:spPr>
    <a:noFill/>
    <a:ln>
      <a:solidFill>
        <a:schemeClr val="bg2"/>
      </a:solidFill>
    </a:ln>
    <a:effectLst/>
  </c:spPr>
  <c:txPr>
    <a:bodyPr/>
    <a:lstStyle/>
    <a:p>
      <a:pPr>
        <a:defRPr/>
      </a:pPr>
      <a:endParaRPr lang="es-GT"/>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en-US"/>
              <a:t>Monto Cancelado por Año</a:t>
            </a:r>
          </a:p>
        </c:rich>
      </c:tx>
      <c:overlay val="0"/>
      <c:spPr>
        <a:noFill/>
        <a:ln>
          <a:noFill/>
        </a:ln>
        <a:effectLst/>
      </c:spPr>
    </c:title>
    <c:autoTitleDeleted val="0"/>
    <c:plotArea>
      <c:layout/>
      <c:barChart>
        <c:barDir val="col"/>
        <c:grouping val="clustered"/>
        <c:varyColors val="0"/>
        <c:ser>
          <c:idx val="0"/>
          <c:order val="1"/>
          <c:tx>
            <c:strRef>
              <c:f>'CONSOLIDADO (2)'!$A$14</c:f>
              <c:strCache>
                <c:ptCount val="1"/>
                <c:pt idx="0">
                  <c:v>Monto en (Q.)</c:v>
                </c:pt>
              </c:strCache>
            </c:strRef>
          </c:tx>
          <c:spPr>
            <a:solidFill>
              <a:schemeClr val="accent1"/>
            </a:solidFill>
            <a:ln>
              <a:noFill/>
            </a:ln>
            <a:effectLst/>
          </c:spPr>
          <c:invertIfNegative val="0"/>
          <c:cat>
            <c:numRef>
              <c:f>'CONSOLIDADO (2)'!$B$12:$E$12</c:f>
              <c:numCache>
                <c:formatCode>General</c:formatCode>
                <c:ptCount val="4"/>
                <c:pt idx="0">
                  <c:v>2018</c:v>
                </c:pt>
                <c:pt idx="1">
                  <c:v>2019</c:v>
                </c:pt>
                <c:pt idx="2">
                  <c:v>2020</c:v>
                </c:pt>
                <c:pt idx="3">
                  <c:v>2021</c:v>
                </c:pt>
              </c:numCache>
            </c:numRef>
          </c:cat>
          <c:val>
            <c:numRef>
              <c:f>'CONSOLIDADO (2)'!$B$14:$E$14</c:f>
              <c:numCache>
                <c:formatCode>_(* #,##0.00_);_(* \(#,##0.00\);_(* "-"??_);_(@_)</c:formatCode>
                <c:ptCount val="4"/>
                <c:pt idx="0">
                  <c:v>2478777647.9000001</c:v>
                </c:pt>
                <c:pt idx="1">
                  <c:v>3514597989.5500002</c:v>
                </c:pt>
                <c:pt idx="2">
                  <c:v>3858164843.1100001</c:v>
                </c:pt>
                <c:pt idx="3">
                  <c:v>2479821728.9400001</c:v>
                </c:pt>
              </c:numCache>
            </c:numRef>
          </c:val>
          <c:extLst>
            <c:ext xmlns:c16="http://schemas.microsoft.com/office/drawing/2014/chart" uri="{C3380CC4-5D6E-409C-BE32-E72D297353CC}">
              <c16:uniqueId val="{00000000-7077-4F09-B727-E2E1B2111F76}"/>
            </c:ext>
          </c:extLst>
        </c:ser>
        <c:dLbls>
          <c:showLegendKey val="0"/>
          <c:showVal val="0"/>
          <c:showCatName val="0"/>
          <c:showSerName val="0"/>
          <c:showPercent val="0"/>
          <c:showBubbleSize val="0"/>
        </c:dLbls>
        <c:gapWidth val="269"/>
        <c:axId val="186752384"/>
        <c:axId val="186780672"/>
      </c:barChart>
      <c:lineChart>
        <c:grouping val="stacked"/>
        <c:varyColors val="0"/>
        <c:ser>
          <c:idx val="1"/>
          <c:order val="0"/>
          <c:tx>
            <c:strRef>
              <c:f>'CONSOLIDADO (2)'!$A$13</c:f>
              <c:strCache>
                <c:ptCount val="1"/>
                <c:pt idx="0">
                  <c:v>Recurso Humano</c:v>
                </c:pt>
              </c:strCache>
            </c:strRef>
          </c:tx>
          <c:spPr>
            <a:ln w="38100" cap="rnd">
              <a:solidFill>
                <a:schemeClr val="accent2"/>
              </a:solidFill>
              <a:round/>
            </a:ln>
            <a:effectLst/>
          </c:spPr>
          <c:marker>
            <c:symbol val="circle"/>
            <c:size val="8"/>
            <c:spPr>
              <a:solidFill>
                <a:schemeClr val="accent2"/>
              </a:solidFill>
              <a:ln>
                <a:noFill/>
              </a:ln>
              <a:effectLst/>
            </c:spPr>
          </c:marker>
          <c:dLbls>
            <c:dLbl>
              <c:idx val="0"/>
              <c:layout>
                <c:manualLayout>
                  <c:x val="-3.8834951456310718E-2"/>
                  <c:y val="-4.35510887772194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77-4F09-B727-E2E1B2111F76}"/>
                </c:ext>
              </c:extLst>
            </c:dLbl>
            <c:dLbl>
              <c:idx val="1"/>
              <c:layout>
                <c:manualLayout>
                  <c:x val="-3.6985668053629225E-2"/>
                  <c:y val="-5.02512562814070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077-4F09-B727-E2E1B2111F76}"/>
                </c:ext>
              </c:extLst>
            </c:dLbl>
            <c:dLbl>
              <c:idx val="2"/>
              <c:layout>
                <c:manualLayout>
                  <c:x val="-3.3287101248266296E-2"/>
                  <c:y val="-4.6901172529313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77-4F09-B727-E2E1B2111F76}"/>
                </c:ext>
              </c:extLst>
            </c:dLbl>
            <c:dLbl>
              <c:idx val="3"/>
              <c:layout>
                <c:manualLayout>
                  <c:x val="-4.0684234858992155E-2"/>
                  <c:y val="-4.02010050251256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077-4F09-B727-E2E1B2111F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'CONSOLIDADO (2)'!$B$12:$E$12</c:f>
              <c:numCache>
                <c:formatCode>General</c:formatCode>
                <c:ptCount val="4"/>
                <c:pt idx="0">
                  <c:v>2018</c:v>
                </c:pt>
                <c:pt idx="1">
                  <c:v>2019</c:v>
                </c:pt>
                <c:pt idx="2">
                  <c:v>2020</c:v>
                </c:pt>
                <c:pt idx="3">
                  <c:v>2021</c:v>
                </c:pt>
              </c:numCache>
            </c:numRef>
          </c:cat>
          <c:val>
            <c:numRef>
              <c:f>'CONSOLIDADO (2)'!$B$13:$E$13</c:f>
              <c:numCache>
                <c:formatCode>#,##0</c:formatCode>
                <c:ptCount val="4"/>
                <c:pt idx="0">
                  <c:v>26167</c:v>
                </c:pt>
                <c:pt idx="1">
                  <c:v>29162</c:v>
                </c:pt>
                <c:pt idx="2">
                  <c:v>28998</c:v>
                </c:pt>
                <c:pt idx="3">
                  <c:v>28765</c:v>
                </c:pt>
              </c:numCache>
            </c:numRef>
          </c:val>
          <c:smooth val="0"/>
          <c:extLst>
            <c:ext xmlns:c16="http://schemas.microsoft.com/office/drawing/2014/chart" uri="{C3380CC4-5D6E-409C-BE32-E72D297353CC}">
              <c16:uniqueId val="{00000005-7077-4F09-B727-E2E1B2111F76}"/>
            </c:ext>
          </c:extLst>
        </c:ser>
        <c:dLbls>
          <c:showLegendKey val="0"/>
          <c:showVal val="0"/>
          <c:showCatName val="0"/>
          <c:showSerName val="0"/>
          <c:showPercent val="0"/>
          <c:showBubbleSize val="0"/>
        </c:dLbls>
        <c:marker val="1"/>
        <c:smooth val="0"/>
        <c:axId val="85881984"/>
        <c:axId val="186783616"/>
      </c:lineChart>
      <c:catAx>
        <c:axId val="1867523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s-GT"/>
          </a:p>
        </c:txPr>
        <c:crossAx val="186780672"/>
        <c:crosses val="autoZero"/>
        <c:auto val="1"/>
        <c:lblAlgn val="ctr"/>
        <c:lblOffset val="100"/>
        <c:noMultiLvlLbl val="0"/>
      </c:catAx>
      <c:valAx>
        <c:axId val="18678067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s-GT"/>
                  <a:t>millones de quetzales</a:t>
                </a:r>
              </a:p>
            </c:rich>
          </c:tx>
          <c:layout>
            <c:manualLayout>
              <c:xMode val="edge"/>
              <c:yMode val="edge"/>
              <c:x val="2.5150930543845391E-2"/>
              <c:y val="0.23957567804024488"/>
            </c:manualLayout>
          </c:layout>
          <c:overlay val="0"/>
          <c:spPr>
            <a:noFill/>
            <a:ln>
              <a:noFill/>
            </a:ln>
            <a:effectLst/>
          </c:spPr>
        </c:title>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186752384"/>
        <c:crosses val="autoZero"/>
        <c:crossBetween val="between"/>
      </c:valAx>
      <c:valAx>
        <c:axId val="18678361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85881984"/>
        <c:crosses val="max"/>
        <c:crossBetween val="between"/>
      </c:valAx>
      <c:catAx>
        <c:axId val="85881984"/>
        <c:scaling>
          <c:orientation val="minMax"/>
        </c:scaling>
        <c:delete val="1"/>
        <c:axPos val="b"/>
        <c:numFmt formatCode="General" sourceLinked="1"/>
        <c:majorTickMark val="out"/>
        <c:minorTickMark val="none"/>
        <c:tickLblPos val="nextTo"/>
        <c:crossAx val="186783616"/>
        <c:crosses val="autoZero"/>
        <c:auto val="1"/>
        <c:lblAlgn val="ctr"/>
        <c:lblOffset val="100"/>
        <c:noMultiLvlLbl val="0"/>
      </c:cat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GT"/>
          </a:p>
        </c:txPr>
      </c:dTable>
      <c:spPr>
        <a:noFill/>
        <a:ln>
          <a:noFill/>
        </a:ln>
        <a:effectLst/>
      </c:spPr>
    </c:plotArea>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GT"/>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2" y="0"/>
            <a:ext cx="3078163" cy="469900"/>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4022727" y="0"/>
            <a:ext cx="3078163" cy="469900"/>
          </a:xfrm>
          <a:prstGeom prst="rect">
            <a:avLst/>
          </a:prstGeom>
        </p:spPr>
        <p:txBody>
          <a:bodyPr vert="horz" lIns="91440" tIns="45720" rIns="91440" bIns="45720" rtlCol="0"/>
          <a:lstStyle>
            <a:lvl1pPr algn="r">
              <a:defRPr sz="1200"/>
            </a:lvl1pPr>
          </a:lstStyle>
          <a:p>
            <a:fld id="{FA836C29-6FF1-41E7-867D-BC21C62B7BC5}" type="datetimeFigureOut">
              <a:rPr lang="es-GT" smtClean="0"/>
              <a:t>25/08/2021</a:t>
            </a:fld>
            <a:endParaRPr lang="es-GT"/>
          </a:p>
        </p:txBody>
      </p:sp>
      <p:sp>
        <p:nvSpPr>
          <p:cNvPr id="4" name="Marcador de imagen de diapositiva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709613" y="4518026"/>
            <a:ext cx="5683250" cy="3697288"/>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2" y="8918575"/>
            <a:ext cx="3078163" cy="469900"/>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4022727" y="8918575"/>
            <a:ext cx="3078163" cy="469900"/>
          </a:xfrm>
          <a:prstGeom prst="rect">
            <a:avLst/>
          </a:prstGeom>
        </p:spPr>
        <p:txBody>
          <a:bodyPr vert="horz" lIns="91440" tIns="45720" rIns="91440" bIns="45720" rtlCol="0" anchor="b"/>
          <a:lstStyle>
            <a:lvl1pPr algn="r">
              <a:defRPr sz="1200"/>
            </a:lvl1pPr>
          </a:lstStyle>
          <a:p>
            <a:fld id="{3F2CFFA1-DFED-46BA-943D-8952160C5080}" type="slidenum">
              <a:rPr lang="es-GT" smtClean="0"/>
              <a:t>‹Nº›</a:t>
            </a:fld>
            <a:endParaRPr lang="es-GT"/>
          </a:p>
        </p:txBody>
      </p:sp>
    </p:spTree>
    <p:extLst>
      <p:ext uri="{BB962C8B-B14F-4D97-AF65-F5344CB8AC3E}">
        <p14:creationId xmlns:p14="http://schemas.microsoft.com/office/powerpoint/2010/main" val="4916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G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1559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Aumentaron 26 municipios en rojo</a:t>
            </a:r>
          </a:p>
          <a:p>
            <a:r>
              <a:rPr lang="es-ES" dirty="0"/>
              <a:t>Disminuyeron: 19 municipios en naranja</a:t>
            </a:r>
          </a:p>
          <a:p>
            <a:r>
              <a:rPr lang="es-ES" dirty="0"/>
              <a:t>Disminuyeron 7 municipios en amarillo</a:t>
            </a:r>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929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G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3646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G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4942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GT" dirty="0"/>
              <a:t>El comportamiento de los fallecidos desde el 15 de marzo 2020  (fecha del primer caso) hasta el 12 de agosto</a:t>
            </a:r>
            <a:r>
              <a:rPr lang="es-GT" baseline="0" dirty="0"/>
              <a:t> 2021 evidencia 3 importantes incrementos a lo largo de este periodo, el ultimo de los cuales se encuentra registrado durante el mes de julio mes en el que se han contabilizado 1033 defunciones que representa el  19%  de las 5601 registradas durante todo el 2021.  Durante el período del 01 de julio al 23  de agosto se han registrado 1815 casos  lo que comparado con el periodo similar de junio-julio  (1557 casos) evidencia un incremento del 17% .  Los masculinos son los mayormente afectados y los grupos de edad entre 40 y 69 años son los que concentran la mayor proporción de defunciones.  Es importante indicar que todos los grupos de edad evidenciaron aumentos en sus casos fallecidos sin embargo los grupos de 30 a 39 y 40 a 49 años son los que registran los mayores porcentajes de incremento respecto a junio con datos de 67 y 68% respectivamente. </a:t>
            </a:r>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G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826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8</a:t>
            </a:fld>
            <a:endParaRPr lang="es-GT"/>
          </a:p>
        </p:txBody>
      </p:sp>
    </p:spTree>
    <p:extLst>
      <p:ext uri="{BB962C8B-B14F-4D97-AF65-F5344CB8AC3E}">
        <p14:creationId xmlns:p14="http://schemas.microsoft.com/office/powerpoint/2010/main" val="4196693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10</a:t>
            </a:fld>
            <a:endParaRPr lang="es-GT"/>
          </a:p>
        </p:txBody>
      </p:sp>
    </p:spTree>
    <p:extLst>
      <p:ext uri="{BB962C8B-B14F-4D97-AF65-F5344CB8AC3E}">
        <p14:creationId xmlns:p14="http://schemas.microsoft.com/office/powerpoint/2010/main" val="1995214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11</a:t>
            </a:fld>
            <a:endParaRPr lang="es-GT"/>
          </a:p>
        </p:txBody>
      </p:sp>
    </p:spTree>
    <p:extLst>
      <p:ext uri="{BB962C8B-B14F-4D97-AF65-F5344CB8AC3E}">
        <p14:creationId xmlns:p14="http://schemas.microsoft.com/office/powerpoint/2010/main" val="1645239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12</a:t>
            </a:fld>
            <a:endParaRPr lang="es-GT"/>
          </a:p>
        </p:txBody>
      </p:sp>
    </p:spTree>
    <p:extLst>
      <p:ext uri="{BB962C8B-B14F-4D97-AF65-F5344CB8AC3E}">
        <p14:creationId xmlns:p14="http://schemas.microsoft.com/office/powerpoint/2010/main" val="599205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13</a:t>
            </a:fld>
            <a:endParaRPr lang="es-GT"/>
          </a:p>
        </p:txBody>
      </p:sp>
    </p:spTree>
    <p:extLst>
      <p:ext uri="{BB962C8B-B14F-4D97-AF65-F5344CB8AC3E}">
        <p14:creationId xmlns:p14="http://schemas.microsoft.com/office/powerpoint/2010/main" val="1107285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14</a:t>
            </a:fld>
            <a:endParaRPr lang="es-GT"/>
          </a:p>
        </p:txBody>
      </p:sp>
    </p:spTree>
    <p:extLst>
      <p:ext uri="{BB962C8B-B14F-4D97-AF65-F5344CB8AC3E}">
        <p14:creationId xmlns:p14="http://schemas.microsoft.com/office/powerpoint/2010/main" val="1940681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17</a:t>
            </a:fld>
            <a:endParaRPr lang="es-GT"/>
          </a:p>
        </p:txBody>
      </p:sp>
    </p:spTree>
    <p:extLst>
      <p:ext uri="{BB962C8B-B14F-4D97-AF65-F5344CB8AC3E}">
        <p14:creationId xmlns:p14="http://schemas.microsoft.com/office/powerpoint/2010/main" val="2921313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F2CFFA1-DFED-46BA-943D-8952160C5080}" type="slidenum">
              <a:rPr lang="es-GT" smtClean="0"/>
              <a:t>18</a:t>
            </a:fld>
            <a:endParaRPr lang="es-GT"/>
          </a:p>
        </p:txBody>
      </p:sp>
    </p:spTree>
    <p:extLst>
      <p:ext uri="{BB962C8B-B14F-4D97-AF65-F5344CB8AC3E}">
        <p14:creationId xmlns:p14="http://schemas.microsoft.com/office/powerpoint/2010/main" val="2170790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r>
              <a:rPr lang="es-ES" sz="4000" b="1" i="0" dirty="0">
                <a:solidFill>
                  <a:srgbClr val="1C497D"/>
                </a:solidFill>
                <a:effectLst/>
                <a:latin typeface="interfaceregular"/>
              </a:rPr>
              <a:t>Distancia y riesgo de transmisión
</a:t>
            </a:r>
            <a:r>
              <a:rPr lang="es-ES" sz="2000" b="0" i="0" dirty="0">
                <a:solidFill>
                  <a:srgbClr val="1C497D"/>
                </a:solidFill>
                <a:effectLst/>
                <a:latin typeface="interfaceregular"/>
              </a:rPr>
              <a:t>El Grupo Asesor </a:t>
            </a:r>
            <a:r>
              <a:rPr lang="es-ES" sz="5400" b="0" i="0" dirty="0">
                <a:solidFill>
                  <a:srgbClr val="1C497D"/>
                </a:solidFill>
                <a:effectLst/>
                <a:latin typeface="interfaceregular"/>
              </a:rPr>
              <a:t>Científico para Emergencias, estima que el riesgo de transmisión del SARS-CoV-2 a 1m de distancia podría ser de 2 a 10 veces mayor que a una distancia de 2m entre las personas.</a:t>
            </a:r>
          </a:p>
          <a:p>
            <a:pPr algn="l" fontAlgn="base"/>
            <a:endParaRPr lang="es-ES" sz="5400" b="0" i="0" dirty="0">
              <a:solidFill>
                <a:srgbClr val="1C497D"/>
              </a:solidFill>
              <a:effectLst/>
              <a:latin typeface="interfaceregular"/>
            </a:endParaRPr>
          </a:p>
          <a:p>
            <a:pPr algn="l" fontAlgn="base"/>
            <a:r>
              <a:rPr lang="es-ES" sz="5400" b="0" i="0" dirty="0">
                <a:solidFill>
                  <a:srgbClr val="1C497D"/>
                </a:solidFill>
                <a:effectLst/>
                <a:latin typeface="interfaceregular"/>
              </a:rPr>
              <a:t>Una revisión sistemática encargada por la Organización Mundial de la Salud intentó analizar las medidas de distanciamiento físico en relación con la transmisión por coronavirus, en los informes se resalta que el distanciamiento físico de menos de 1m de distancia entre las personas, resultó en un riesgo de transmisión </a:t>
            </a:r>
            <a:r>
              <a:rPr lang="es-ES" sz="2000" b="0" i="0" dirty="0">
                <a:solidFill>
                  <a:srgbClr val="1C497D"/>
                </a:solidFill>
                <a:effectLst/>
                <a:latin typeface="interfaceregular"/>
              </a:rPr>
              <a:t>del 12,8%, en comparación con el 2,6% a distancias de más de 1m, lo que respalda las reglas de distanciamiento físico de 1m o más. </a:t>
            </a:r>
          </a:p>
          <a:p>
            <a:pPr algn="l" fontAlgn="base"/>
            <a:endParaRPr lang="es-ES" sz="2000" b="0" i="0" dirty="0">
              <a:solidFill>
                <a:srgbClr val="1C497D"/>
              </a:solidFill>
              <a:effectLst/>
              <a:latin typeface="interfaceregular"/>
            </a:endParaRP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559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r>
              <a:rPr lang="es-ES" sz="2800" dirty="0"/>
              <a:t>Situaciones de riesgo de compuestos similares podrían ocurrir en otros ambientes interiores, ruidosos y llenos de gente, como bares o locales de música en vivo.
</a:t>
            </a:r>
          </a:p>
          <a:p>
            <a:pPr algn="l" fontAlgn="base"/>
            <a:r>
              <a:rPr lang="es-ES" sz="2800" dirty="0"/>
              <a:t>La Figura presenta una guía de cómo el riesgo de transmisión puede variar con el medio ambiente, el nivel de ocupación, el tiempo de contacto y si se usan cubiertas faciales.</a:t>
            </a:r>
          </a:p>
          <a:p>
            <a:pPr algn="l" fontAlgn="base"/>
            <a:r>
              <a:rPr lang="es-ES" sz="2800" dirty="0"/>
              <a:t>Tal como se muestra en la imagen, las personas están en un bar-restaurante al aire libre, sin embargo no parece haber aforo establecido, están conversando, ingiriendo sus bebidas y sin el distanciamiento de 1.5 m entre cada integrante de la mesa, seguramente sin lavado frecuente de manos y con un tiempo de estancia que podría alcanzar de 1 o más horas. Por lo que esta actividad representa una alta posibilidad de contagio.</a:t>
            </a:r>
          </a:p>
          <a:p>
            <a:pPr algn="l" fontAlgn="base"/>
            <a:endParaRPr lang="es-ES" sz="2800" dirty="0"/>
          </a:p>
          <a:p>
            <a:pPr marL="0" marR="0" lvl="0" indent="0" algn="l" defTabSz="914400" rtl="0" eaLnBrk="1" fontAlgn="base" latinLnBrk="0" hangingPunct="1">
              <a:lnSpc>
                <a:spcPct val="100000"/>
              </a:lnSpc>
              <a:spcBef>
                <a:spcPts val="0"/>
              </a:spcBef>
              <a:spcAft>
                <a:spcPts val="0"/>
              </a:spcAft>
              <a:buClrTx/>
              <a:buSzTx/>
              <a:buFontTx/>
              <a:buNone/>
              <a:tabLst/>
              <a:defRPr/>
            </a:pPr>
            <a:r>
              <a:rPr lang="es-ES" sz="2800" dirty="0"/>
              <a:t>Es importante recalcar que estas estimaciones se aplican cuando todos son asintomáticos. Las personas con síntomas (que en cualquier caso deberían autoaislarse) tienden a tener una alta carga viral y exhalaciones respiratorias violentas más frecuente y por lo tanto aumentar la posibilidad de contagio a sus acompañantes
</a:t>
            </a:r>
          </a:p>
          <a:p>
            <a:pPr algn="l" fontAlgn="base"/>
            <a:endParaRPr lang="es-ES" sz="2800" dirty="0"/>
          </a:p>
          <a:p>
            <a:pPr algn="l" fontAlgn="base"/>
            <a:r>
              <a:rPr lang="es-ES" sz="2800" dirty="0"/>
              <a:t>En situaciones de mayor riesgo (ambientes interiores con mala ventilación, altos niveles de ocupación, tiempo de contacto prolongado y sin cubiertas faciales, como un bar o discoteca abarrotado) se debe considerar el distanciamiento físico más allá de 2 m y minimizar el tiempo de ocupación. </a:t>
            </a:r>
          </a:p>
          <a:p>
            <a:pPr algn="l" fontAlgn="base"/>
            <a:r>
              <a:rPr lang="es-ES" sz="2800" dirty="0"/>
              <a:t>Es probable que un distanciamiento menos estricto sea apropiado en escenarios de bajo riesgo. </a:t>
            </a:r>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550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endParaRPr lang="es-ES" sz="2800" dirty="0"/>
          </a:p>
          <a:p>
            <a:pPr algn="l" fontAlgn="base"/>
            <a:r>
              <a:rPr lang="es-ES" sz="2800" dirty="0"/>
              <a:t>En situaciones de mayor riesgo (ambientes interiores con mala ventilación, altos niveles de ocupación, tiempo de contacto prolongado y sin cubiertas faciales, como una vivienda con la visita de familiares, bar o discoteca abarrotado) se debe considerar el distanciamiento físico más allá de 2 m y minimizar el tiempo de ocupación. </a:t>
            </a:r>
          </a:p>
          <a:p>
            <a:pPr algn="l" fontAlgn="base"/>
            <a:endParaRPr lang="es-ES" sz="2800" dirty="0"/>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327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endParaRPr lang="es-ES" sz="2800" dirty="0"/>
          </a:p>
          <a:p>
            <a:pPr algn="l" fontAlgn="base"/>
            <a:r>
              <a:rPr lang="es-ES" sz="2800" dirty="0"/>
              <a:t>En situaciones de mayor riesgo (ambientes interiores con mala ventilación, altos niveles de ocupación, tiempo de contacto prolongado y sin cubiertas faciales, como una vivienda con la visita de familiares, bar o discoteca abarrotado) se debe considerar el distanciamiento físico más allá de 2 m y minimizar el tiempo de ocupación. </a:t>
            </a:r>
          </a:p>
          <a:p>
            <a:pPr algn="l" fontAlgn="base"/>
            <a:endParaRPr lang="es-ES" sz="2800" dirty="0"/>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53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endParaRPr lang="es-ES" sz="2800" dirty="0"/>
          </a:p>
          <a:p>
            <a:pPr algn="l" fontAlgn="base"/>
            <a:r>
              <a:rPr lang="es-ES" sz="2800" dirty="0"/>
              <a:t>En situaciones de mayor riesgo (ambientes interiores con mala ventilación, altos niveles de ocupación, tiempo de contacto prolongado y sin cubiertas faciales, como un bus de pasajeros se debe considerar el distanciamiento físico más allá de 2 m y minimizar el tiempo de ocupación. </a:t>
            </a:r>
          </a:p>
          <a:p>
            <a:pPr algn="l" fontAlgn="base"/>
            <a:endParaRPr lang="es-ES" sz="2800" dirty="0"/>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762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endParaRPr lang="es-ES" sz="2800" dirty="0"/>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31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fontAlgn="base"/>
            <a:endParaRPr lang="es-ES" sz="2800" dirty="0"/>
          </a:p>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CFFA1-DFED-46BA-943D-8952160C5080}"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186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54408E-28DB-4D53-8817-6CBD1323FC23}" type="datetimeFigureOut">
              <a:rPr lang="en-US" smtClean="0"/>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336277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588382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354408E-28DB-4D53-8817-6CBD1323FC23}" type="datetimeFigureOut">
              <a:rPr lang="en-US" smtClean="0"/>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476719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54408E-28DB-4D53-8817-6CBD1323FC23}" type="datetimeFigureOut">
              <a:rPr lang="en-US" smtClean="0"/>
              <a:t>8/25/2021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2974799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54408E-28DB-4D53-8817-6CBD1323FC23}" type="datetimeFigureOut">
              <a:rPr lang="en-US" smtClean="0"/>
              <a:t>8/25/2021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940007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54408E-28DB-4D53-8817-6CBD1323FC23}" type="datetimeFigureOut">
              <a:rPr lang="en-US" smtClean="0"/>
              <a:t>8/25/2021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15116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4408E-28DB-4D53-8817-6CBD1323FC23}" type="datetimeFigureOut">
              <a:rPr lang="en-US" smtClean="0"/>
              <a:t>8/25/2021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467052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54408E-28DB-4D53-8817-6CBD1323FC23}" type="datetimeFigureOut">
              <a:rPr lang="en-US" smtClean="0"/>
              <a:t>8/25/2021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781232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54408E-28DB-4D53-8817-6CBD1323FC23}" type="datetimeFigureOut">
              <a:rPr lang="en-US" smtClean="0"/>
              <a:t>8/25/2021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214531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89430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54408E-28DB-4D53-8817-6CBD1323FC23}" type="datetimeFigureOut">
              <a:rPr lang="en-US" smtClean="0"/>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5E871-B64F-4EA2-9AE4-461E11847A1F}" type="slidenum">
              <a:rPr lang="en-US" smtClean="0"/>
              <a:t>‹Nº›</a:t>
            </a:fld>
            <a:endParaRPr lang="en-US"/>
          </a:p>
        </p:txBody>
      </p:sp>
    </p:spTree>
    <p:extLst>
      <p:ext uri="{BB962C8B-B14F-4D97-AF65-F5344CB8AC3E}">
        <p14:creationId xmlns:p14="http://schemas.microsoft.com/office/powerpoint/2010/main" val="163418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1714371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395750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442903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218298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255648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402939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5714177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065885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49414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20520016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EEE7D3-3712-4F42-BA56-8A6361F520DB}" type="slidenum">
              <a:rPr lang="es-ES" smtClean="0"/>
              <a:pPr/>
              <a:t>‹Nº›</a:t>
            </a:fld>
            <a:endParaRPr lang="es-ES"/>
          </a:p>
        </p:txBody>
      </p:sp>
    </p:spTree>
    <p:extLst>
      <p:ext uri="{BB962C8B-B14F-4D97-AF65-F5344CB8AC3E}">
        <p14:creationId xmlns:p14="http://schemas.microsoft.com/office/powerpoint/2010/main" val="3752588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8/25/2021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15143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29186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8/25/2021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7380989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1778148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7552123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1687352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3073850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8/25/2021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784295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4650346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901425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8/25/2021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745785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54408E-28DB-4D53-8817-6CBD1323FC23}" type="datetimeFigureOut">
              <a:rPr lang="en-US" smtClean="0"/>
              <a:t>8/25/2021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85E871-B64F-4EA2-9AE4-461E11847A1F}" type="slidenum">
              <a:rPr lang="en-US" smtClean="0"/>
              <a:t>‹Nº›</a:t>
            </a:fld>
            <a:endParaRPr lang="en-US"/>
          </a:p>
        </p:txBody>
      </p:sp>
    </p:spTree>
    <p:extLst>
      <p:ext uri="{BB962C8B-B14F-4D97-AF65-F5344CB8AC3E}">
        <p14:creationId xmlns:p14="http://schemas.microsoft.com/office/powerpoint/2010/main" val="730619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B3D350-870D-4028-9C08-D74885F4B8B8}" type="datetimeFigureOut">
              <a:rPr lang="es-ES" smtClean="0"/>
              <a:pPr/>
              <a:t>25/08/2021</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EE7D3-3712-4F42-BA56-8A6361F520DB}" type="slidenum">
              <a:rPr lang="es-ES" smtClean="0"/>
              <a:pPr/>
              <a:t>‹Nº›</a:t>
            </a:fld>
            <a:endParaRPr lang="es-ES"/>
          </a:p>
        </p:txBody>
      </p:sp>
    </p:spTree>
    <p:extLst>
      <p:ext uri="{BB962C8B-B14F-4D97-AF65-F5344CB8AC3E}">
        <p14:creationId xmlns:p14="http://schemas.microsoft.com/office/powerpoint/2010/main" val="447977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8/25/2021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256156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package" Target="../embeddings/Microsoft_Excel_Worksheet4.xlsx"/></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package" Target="../embeddings/Microsoft_Excel_Worksheet5.xlsx"/></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7.emf"/><Relationship Id="rId4" Type="http://schemas.openxmlformats.org/officeDocument/2006/relationships/package" Target="../embeddings/Microsoft_Excel_Worksheet6.xlsx"/></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7.emf"/><Relationship Id="rId4" Type="http://schemas.openxmlformats.org/officeDocument/2006/relationships/package" Target="../embeddings/Microsoft_Excel_Worksheet7.xlsx"/></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4">
            <a:extLst>
              <a:ext uri="{FF2B5EF4-FFF2-40B4-BE49-F238E27FC236}">
                <a16:creationId xmlns:a16="http://schemas.microsoft.com/office/drawing/2014/main" id="{ED338A49-61EE-42B3-A532-E50B8591191F}"/>
              </a:ext>
            </a:extLst>
          </p:cNvPr>
          <p:cNvSpPr txBox="1"/>
          <p:nvPr/>
        </p:nvSpPr>
        <p:spPr>
          <a:xfrm>
            <a:off x="0" y="2705725"/>
            <a:ext cx="11220450" cy="1446550"/>
          </a:xfrm>
          <a:prstGeom prst="rect">
            <a:avLst/>
          </a:prstGeom>
          <a:noFill/>
        </p:spPr>
        <p:txBody>
          <a:bodyPr wrap="square" rtlCol="0">
            <a:spAutoFit/>
          </a:bodyPr>
          <a:lstStyle/>
          <a:p>
            <a:r>
              <a:rPr lang="es-MX" sz="4400" dirty="0">
                <a:solidFill>
                  <a:schemeClr val="bg1"/>
                </a:solidFill>
              </a:rPr>
              <a:t>SITUACIÓN ACTUAL </a:t>
            </a:r>
          </a:p>
          <a:p>
            <a:r>
              <a:rPr lang="es-MX" sz="4400" b="1" dirty="0">
                <a:solidFill>
                  <a:schemeClr val="bg1"/>
                </a:solidFill>
                <a:latin typeface="Arial Black" panose="020B0A04020102020204" pitchFamily="34" charset="0"/>
              </a:rPr>
              <a:t>COVID-19</a:t>
            </a:r>
            <a:endParaRPr lang="es-GT" sz="4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304688804"/>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042183" cy="6858000"/>
          </a:xfrm>
          <a:prstGeom prst="rect">
            <a:avLst/>
          </a:prstGeom>
        </p:spPr>
      </p:pic>
      <p:pic>
        <p:nvPicPr>
          <p:cNvPr id="3" name="Imagen 2" descr="Interfaz de usuario gráfica, Sitio web&#10;&#10;Descripción generada automáticamente">
            <a:extLst>
              <a:ext uri="{FF2B5EF4-FFF2-40B4-BE49-F238E27FC236}">
                <a16:creationId xmlns:a16="http://schemas.microsoft.com/office/drawing/2014/main" id="{0C6A1B53-77C6-4E69-A73B-FE337482627E}"/>
              </a:ext>
            </a:extLst>
          </p:cNvPr>
          <p:cNvPicPr>
            <a:picLocks noChangeAspect="1"/>
          </p:cNvPicPr>
          <p:nvPr/>
        </p:nvPicPr>
        <p:blipFill>
          <a:blip r:embed="rId4"/>
          <a:stretch>
            <a:fillRect/>
          </a:stretch>
        </p:blipFill>
        <p:spPr>
          <a:xfrm>
            <a:off x="402358" y="1865617"/>
            <a:ext cx="10955451" cy="4422887"/>
          </a:xfrm>
          <a:prstGeom prst="rect">
            <a:avLst/>
          </a:prstGeom>
        </p:spPr>
      </p:pic>
      <p:pic>
        <p:nvPicPr>
          <p:cNvPr id="6" name="Imagen 5" descr="Texto&#10;&#10;Descripción generada automáticamente">
            <a:extLst>
              <a:ext uri="{FF2B5EF4-FFF2-40B4-BE49-F238E27FC236}">
                <a16:creationId xmlns:a16="http://schemas.microsoft.com/office/drawing/2014/main" id="{F67339FA-2E09-46DA-8F39-F6130275F8C9}"/>
              </a:ext>
            </a:extLst>
          </p:cNvPr>
          <p:cNvPicPr>
            <a:picLocks noChangeAspect="1"/>
          </p:cNvPicPr>
          <p:nvPr/>
        </p:nvPicPr>
        <p:blipFill>
          <a:blip r:embed="rId5"/>
          <a:stretch>
            <a:fillRect/>
          </a:stretch>
        </p:blipFill>
        <p:spPr>
          <a:xfrm>
            <a:off x="0" y="-22403"/>
            <a:ext cx="7940842" cy="1049097"/>
          </a:xfrm>
          <a:prstGeom prst="rect">
            <a:avLst/>
          </a:prstGeom>
        </p:spPr>
      </p:pic>
    </p:spTree>
    <p:extLst>
      <p:ext uri="{BB962C8B-B14F-4D97-AF65-F5344CB8AC3E}">
        <p14:creationId xmlns:p14="http://schemas.microsoft.com/office/powerpoint/2010/main" val="4001590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3" name="Rectángulo 2">
            <a:extLst>
              <a:ext uri="{FF2B5EF4-FFF2-40B4-BE49-F238E27FC236}">
                <a16:creationId xmlns:a16="http://schemas.microsoft.com/office/drawing/2014/main" id="{467E8867-204C-4891-98FF-42BB10AFEEF8}"/>
              </a:ext>
            </a:extLst>
          </p:cNvPr>
          <p:cNvSpPr/>
          <p:nvPr/>
        </p:nvSpPr>
        <p:spPr>
          <a:xfrm>
            <a:off x="394783" y="5272505"/>
            <a:ext cx="2166257" cy="126274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Ocupación de camas de UCI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97%</a:t>
            </a:r>
          </a:p>
        </p:txBody>
      </p:sp>
      <p:sp>
        <p:nvSpPr>
          <p:cNvPr id="4" name="Rectángulo 3">
            <a:extLst>
              <a:ext uri="{FF2B5EF4-FFF2-40B4-BE49-F238E27FC236}">
                <a16:creationId xmlns:a16="http://schemas.microsoft.com/office/drawing/2014/main" id="{426456DC-3FB1-4AC7-9116-60DAA596D28C}"/>
              </a:ext>
            </a:extLst>
          </p:cNvPr>
          <p:cNvSpPr/>
          <p:nvPr/>
        </p:nvSpPr>
        <p:spPr>
          <a:xfrm>
            <a:off x="431050" y="1559684"/>
            <a:ext cx="2166257" cy="126274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Porcentaje de positividad 24 de agosto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34%</a:t>
            </a:r>
          </a:p>
        </p:txBody>
      </p:sp>
      <p:sp>
        <p:nvSpPr>
          <p:cNvPr id="6" name="Rectángulo 5">
            <a:extLst>
              <a:ext uri="{FF2B5EF4-FFF2-40B4-BE49-F238E27FC236}">
                <a16:creationId xmlns:a16="http://schemas.microsoft.com/office/drawing/2014/main" id="{92C7881F-B324-41DE-92B4-65D5932A8837}"/>
              </a:ext>
            </a:extLst>
          </p:cNvPr>
          <p:cNvSpPr/>
          <p:nvPr/>
        </p:nvSpPr>
        <p:spPr>
          <a:xfrm>
            <a:off x="9890102" y="4809284"/>
            <a:ext cx="2238792" cy="126274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Fallecidos en el mes de Julio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956</a:t>
            </a:r>
          </a:p>
        </p:txBody>
      </p:sp>
      <p:sp>
        <p:nvSpPr>
          <p:cNvPr id="7" name="Rectángulo 6">
            <a:extLst>
              <a:ext uri="{FF2B5EF4-FFF2-40B4-BE49-F238E27FC236}">
                <a16:creationId xmlns:a16="http://schemas.microsoft.com/office/drawing/2014/main" id="{143CF82D-F652-44CE-BA1F-233C3426DD6C}"/>
              </a:ext>
            </a:extLst>
          </p:cNvPr>
          <p:cNvSpPr/>
          <p:nvPr/>
        </p:nvSpPr>
        <p:spPr>
          <a:xfrm>
            <a:off x="9853835" y="1395485"/>
            <a:ext cx="2238792" cy="142694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Pacientes moderados y graves ingresados al 23 de agosto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rPr>
              <a:t>2,189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GT"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77F1C8C8-072A-4816-999D-E7D176B53871}"/>
              </a:ext>
            </a:extLst>
          </p:cNvPr>
          <p:cNvSpPr txBox="1"/>
          <p:nvPr/>
        </p:nvSpPr>
        <p:spPr>
          <a:xfrm>
            <a:off x="536205" y="213850"/>
            <a:ext cx="621220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GT"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Situación actual</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Imagen 17">
            <a:extLst>
              <a:ext uri="{FF2B5EF4-FFF2-40B4-BE49-F238E27FC236}">
                <a16:creationId xmlns:a16="http://schemas.microsoft.com/office/drawing/2014/main" id="{391610C0-E06B-40D0-A6BB-D04913469800}"/>
              </a:ext>
            </a:extLst>
          </p:cNvPr>
          <p:cNvPicPr>
            <a:picLocks noChangeAspect="1"/>
          </p:cNvPicPr>
          <p:nvPr/>
        </p:nvPicPr>
        <p:blipFill rotWithShape="1">
          <a:blip r:embed="rId4"/>
          <a:srcRect l="57233" t="4106" r="19251" b="21213"/>
          <a:stretch/>
        </p:blipFill>
        <p:spPr>
          <a:xfrm>
            <a:off x="7853680" y="1741613"/>
            <a:ext cx="1900782" cy="3752565"/>
          </a:xfrm>
          <a:prstGeom prst="rect">
            <a:avLst/>
          </a:prstGeom>
        </p:spPr>
      </p:pic>
      <p:pic>
        <p:nvPicPr>
          <p:cNvPr id="17" name="Imagen 16">
            <a:extLst>
              <a:ext uri="{FF2B5EF4-FFF2-40B4-BE49-F238E27FC236}">
                <a16:creationId xmlns:a16="http://schemas.microsoft.com/office/drawing/2014/main" id="{21E51725-C9A4-4891-9A15-3F7584FFC5C5}"/>
              </a:ext>
            </a:extLst>
          </p:cNvPr>
          <p:cNvPicPr>
            <a:picLocks noChangeAspect="1"/>
          </p:cNvPicPr>
          <p:nvPr/>
        </p:nvPicPr>
        <p:blipFill rotWithShape="1">
          <a:blip r:embed="rId5"/>
          <a:srcRect l="5557" t="12543" r="10021"/>
          <a:stretch/>
        </p:blipFill>
        <p:spPr>
          <a:xfrm>
            <a:off x="3318888" y="1287379"/>
            <a:ext cx="4730238" cy="5247869"/>
          </a:xfrm>
          <a:prstGeom prst="rect">
            <a:avLst/>
          </a:prstGeom>
        </p:spPr>
      </p:pic>
    </p:spTree>
    <p:extLst>
      <p:ext uri="{BB962C8B-B14F-4D97-AF65-F5344CB8AC3E}">
        <p14:creationId xmlns:p14="http://schemas.microsoft.com/office/powerpoint/2010/main" val="260235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8BE1DC5-52AC-4E38-955B-E5D187F0F2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1840704" cy="6858000"/>
          </a:xfrm>
          <a:prstGeom prst="rect">
            <a:avLst/>
          </a:prstGeom>
        </p:spPr>
      </p:pic>
      <p:sp>
        <p:nvSpPr>
          <p:cNvPr id="8" name="CuadroTexto 7">
            <a:extLst>
              <a:ext uri="{FF2B5EF4-FFF2-40B4-BE49-F238E27FC236}">
                <a16:creationId xmlns:a16="http://schemas.microsoft.com/office/drawing/2014/main" id="{704060B5-2BA4-4CC6-9AFE-FDDEEB0EC794}"/>
              </a:ext>
            </a:extLst>
          </p:cNvPr>
          <p:cNvSpPr txBox="1"/>
          <p:nvPr/>
        </p:nvSpPr>
        <p:spPr>
          <a:xfrm>
            <a:off x="2063552" y="92077"/>
            <a:ext cx="4638674" cy="830997"/>
          </a:xfrm>
          <a:prstGeom prst="rect">
            <a:avLst/>
          </a:prstGeom>
          <a:noFill/>
        </p:spPr>
        <p:txBody>
          <a:bodyPr wrap="square">
            <a:spAutoFit/>
          </a:bodyPr>
          <a:lstStyle/>
          <a:p>
            <a:r>
              <a:rPr lang="es-GT" sz="1600" b="1" dirty="0">
                <a:solidFill>
                  <a:prstClr val="white"/>
                </a:solidFill>
                <a:effectLst>
                  <a:outerShdw blurRad="38100" dist="38100" dir="2700000" algn="tl">
                    <a:srgbClr val="000000">
                      <a:alpha val="43137"/>
                    </a:srgbClr>
                  </a:outerShdw>
                </a:effectLst>
                <a:latin typeface="Calibri"/>
              </a:rPr>
              <a:t>TENDENCIA DE MUNICIPIOS SEGÚN CLASIFICACIÓN DE RIESGO SEMÁFORO GUATEMALA,  DEL 04 DE MARZO AL 19 DE AGOSTO 2021</a:t>
            </a:r>
          </a:p>
        </p:txBody>
      </p:sp>
      <p:pic>
        <p:nvPicPr>
          <p:cNvPr id="1026" name="Picture 2"/>
          <p:cNvPicPr>
            <a:picLocks noChangeAspect="1" noChangeArrowheads="1"/>
          </p:cNvPicPr>
          <p:nvPr/>
        </p:nvPicPr>
        <p:blipFill>
          <a:blip r:embed="rId3"/>
          <a:srcRect/>
          <a:stretch>
            <a:fillRect/>
          </a:stretch>
        </p:blipFill>
        <p:spPr bwMode="auto">
          <a:xfrm>
            <a:off x="962034" y="1111779"/>
            <a:ext cx="9916637" cy="5397509"/>
          </a:xfrm>
          <a:prstGeom prst="rect">
            <a:avLst/>
          </a:prstGeom>
          <a:noFill/>
          <a:ln w="9525">
            <a:noFill/>
            <a:miter lim="800000"/>
            <a:headEnd/>
            <a:tailEnd/>
          </a:ln>
          <a:effectLst/>
        </p:spPr>
      </p:pic>
    </p:spTree>
    <p:extLst>
      <p:ext uri="{BB962C8B-B14F-4D97-AF65-F5344CB8AC3E}">
        <p14:creationId xmlns:p14="http://schemas.microsoft.com/office/powerpoint/2010/main" val="348343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642273"/>
          </a:xfrm>
          <a:prstGeom prst="rect">
            <a:avLst/>
          </a:prstGeom>
        </p:spPr>
      </p:pic>
      <p:sp>
        <p:nvSpPr>
          <p:cNvPr id="8" name="1 Título">
            <a:extLst>
              <a:ext uri="{FF2B5EF4-FFF2-40B4-BE49-F238E27FC236}">
                <a16:creationId xmlns:a16="http://schemas.microsoft.com/office/drawing/2014/main" id="{3B9D70D3-D02A-4371-AD56-005E161B0CE0}"/>
              </a:ext>
            </a:extLst>
          </p:cNvPr>
          <p:cNvSpPr>
            <a:spLocks noGrp="1"/>
          </p:cNvSpPr>
          <p:nvPr>
            <p:ph type="title"/>
          </p:nvPr>
        </p:nvSpPr>
        <p:spPr>
          <a:xfrm>
            <a:off x="1970725" y="124289"/>
            <a:ext cx="5365430" cy="969963"/>
          </a:xfrm>
        </p:spPr>
        <p:txBody>
          <a:bodyPr>
            <a:normAutofit fontScale="90000"/>
          </a:bodyPr>
          <a:lstStyle/>
          <a:p>
            <a:r>
              <a:rPr lang="es-GT" sz="2400" b="1" dirty="0">
                <a:solidFill>
                  <a:schemeClr val="bg1"/>
                </a:solidFill>
              </a:rPr>
              <a:t>COVID-19, casos confirmados*,  </a:t>
            </a:r>
            <a:br>
              <a:rPr lang="es-GT" sz="2400" b="1" dirty="0">
                <a:solidFill>
                  <a:schemeClr val="bg1"/>
                </a:solidFill>
              </a:rPr>
            </a:br>
            <a:r>
              <a:rPr lang="es-GT" sz="2400" b="1" dirty="0">
                <a:solidFill>
                  <a:schemeClr val="bg1"/>
                </a:solidFill>
              </a:rPr>
              <a:t>Guatemala del 13 de marzo 2020 al 23 de agosto 2021</a:t>
            </a:r>
          </a:p>
        </p:txBody>
      </p:sp>
      <p:grpSp>
        <p:nvGrpSpPr>
          <p:cNvPr id="7" name="Grupo 6">
            <a:extLst>
              <a:ext uri="{FF2B5EF4-FFF2-40B4-BE49-F238E27FC236}">
                <a16:creationId xmlns:a16="http://schemas.microsoft.com/office/drawing/2014/main" id="{287F14CC-3BE0-4A29-B275-54103D6DDDC9}"/>
              </a:ext>
            </a:extLst>
          </p:cNvPr>
          <p:cNvGrpSpPr/>
          <p:nvPr/>
        </p:nvGrpSpPr>
        <p:grpSpPr>
          <a:xfrm>
            <a:off x="176463" y="985683"/>
            <a:ext cx="11887200" cy="5595251"/>
            <a:chOff x="1524000" y="985683"/>
            <a:chExt cx="9144000" cy="5595251"/>
          </a:xfrm>
        </p:grpSpPr>
        <p:pic>
          <p:nvPicPr>
            <p:cNvPr id="27" name="Imagen 26" descr="Gráfico, Histograma&#10;&#10;Descripción generada automáticamente">
              <a:extLst>
                <a:ext uri="{FF2B5EF4-FFF2-40B4-BE49-F238E27FC236}">
                  <a16:creationId xmlns:a16="http://schemas.microsoft.com/office/drawing/2014/main" id="{BF6686A3-EF33-4D68-8E51-E32B5F925152}"/>
                </a:ext>
              </a:extLst>
            </p:cNvPr>
            <p:cNvPicPr>
              <a:picLocks noChangeAspect="1"/>
            </p:cNvPicPr>
            <p:nvPr/>
          </p:nvPicPr>
          <p:blipFill rotWithShape="1">
            <a:blip r:embed="rId4">
              <a:extLst>
                <a:ext uri="{28A0092B-C50C-407E-A947-70E740481C1C}">
                  <a14:useLocalDpi xmlns:a14="http://schemas.microsoft.com/office/drawing/2010/main" val="0"/>
                </a:ext>
              </a:extLst>
            </a:blip>
            <a:srcRect t="7939"/>
            <a:stretch/>
          </p:blipFill>
          <p:spPr>
            <a:xfrm>
              <a:off x="1524000" y="2037598"/>
              <a:ext cx="9144000" cy="4209000"/>
            </a:xfrm>
            <a:prstGeom prst="rect">
              <a:avLst/>
            </a:prstGeom>
          </p:spPr>
        </p:pic>
        <p:grpSp>
          <p:nvGrpSpPr>
            <p:cNvPr id="6" name="Grupo 5">
              <a:extLst>
                <a:ext uri="{FF2B5EF4-FFF2-40B4-BE49-F238E27FC236}">
                  <a16:creationId xmlns:a16="http://schemas.microsoft.com/office/drawing/2014/main" id="{35D5523D-C7C2-452F-8867-7CB9F40A7A0B}"/>
                </a:ext>
              </a:extLst>
            </p:cNvPr>
            <p:cNvGrpSpPr/>
            <p:nvPr/>
          </p:nvGrpSpPr>
          <p:grpSpPr>
            <a:xfrm>
              <a:off x="1996598" y="985683"/>
              <a:ext cx="8662850" cy="5595251"/>
              <a:chOff x="1996598" y="985683"/>
              <a:chExt cx="8662850" cy="5595251"/>
            </a:xfrm>
          </p:grpSpPr>
          <p:grpSp>
            <p:nvGrpSpPr>
              <p:cNvPr id="2" name="Grupo 8">
                <a:extLst>
                  <a:ext uri="{FF2B5EF4-FFF2-40B4-BE49-F238E27FC236}">
                    <a16:creationId xmlns:a16="http://schemas.microsoft.com/office/drawing/2014/main" id="{FAC3FF6B-106F-47CC-8653-BDF6C4D4F44E}"/>
                  </a:ext>
                </a:extLst>
              </p:cNvPr>
              <p:cNvGrpSpPr/>
              <p:nvPr/>
            </p:nvGrpSpPr>
            <p:grpSpPr>
              <a:xfrm>
                <a:off x="1996598" y="985683"/>
                <a:ext cx="8662850" cy="4685874"/>
                <a:chOff x="669752" y="739366"/>
                <a:chExt cx="11550467" cy="4685874"/>
              </a:xfrm>
            </p:grpSpPr>
            <p:sp>
              <p:nvSpPr>
                <p:cNvPr id="10" name="5 CuadroTexto">
                  <a:extLst>
                    <a:ext uri="{FF2B5EF4-FFF2-40B4-BE49-F238E27FC236}">
                      <a16:creationId xmlns:a16="http://schemas.microsoft.com/office/drawing/2014/main" id="{29FCA43F-BCB1-4323-80B4-EBAB761699D5}"/>
                    </a:ext>
                  </a:extLst>
                </p:cNvPr>
                <p:cNvSpPr txBox="1"/>
                <p:nvPr/>
              </p:nvSpPr>
              <p:spPr>
                <a:xfrm>
                  <a:off x="10159165" y="1079390"/>
                  <a:ext cx="1265327" cy="369332"/>
                </a:xfrm>
                <a:prstGeom prst="rect">
                  <a:avLst/>
                </a:prstGeom>
                <a:solidFill>
                  <a:schemeClr val="bg1"/>
                </a:solidFill>
              </p:spPr>
              <p:txBody>
                <a:bodyPr wrap="square" rtlCol="0">
                  <a:spAutoFit/>
                </a:bodyPr>
                <a:lstStyle/>
                <a:p>
                  <a:r>
                    <a:rPr lang="es-GT" b="1" dirty="0">
                      <a:solidFill>
                        <a:prstClr val="black"/>
                      </a:solidFill>
                      <a:latin typeface="Calibri"/>
                    </a:rPr>
                    <a:t>4618</a:t>
                  </a:r>
                </a:p>
              </p:txBody>
            </p:sp>
            <p:sp>
              <p:nvSpPr>
                <p:cNvPr id="11" name="6 CuadroTexto">
                  <a:extLst>
                    <a:ext uri="{FF2B5EF4-FFF2-40B4-BE49-F238E27FC236}">
                      <a16:creationId xmlns:a16="http://schemas.microsoft.com/office/drawing/2014/main" id="{B28A13CF-BF8F-4F12-9279-5DA1F719D3AF}"/>
                    </a:ext>
                  </a:extLst>
                </p:cNvPr>
                <p:cNvSpPr txBox="1"/>
                <p:nvPr/>
              </p:nvSpPr>
              <p:spPr>
                <a:xfrm>
                  <a:off x="10238300" y="2221171"/>
                  <a:ext cx="1107060" cy="369332"/>
                </a:xfrm>
                <a:prstGeom prst="rect">
                  <a:avLst/>
                </a:prstGeom>
                <a:noFill/>
              </p:spPr>
              <p:txBody>
                <a:bodyPr wrap="square" rtlCol="0">
                  <a:spAutoFit/>
                </a:bodyPr>
                <a:lstStyle/>
                <a:p>
                  <a:r>
                    <a:rPr lang="es-GT" b="1" dirty="0">
                      <a:solidFill>
                        <a:prstClr val="black"/>
                      </a:solidFill>
                      <a:latin typeface="Calibri"/>
                    </a:rPr>
                    <a:t>3575</a:t>
                  </a:r>
                </a:p>
              </p:txBody>
            </p:sp>
            <p:sp>
              <p:nvSpPr>
                <p:cNvPr id="12" name="9 CuadroTexto">
                  <a:extLst>
                    <a:ext uri="{FF2B5EF4-FFF2-40B4-BE49-F238E27FC236}">
                      <a16:creationId xmlns:a16="http://schemas.microsoft.com/office/drawing/2014/main" id="{51286C9A-4926-4D50-884D-E739445221BB}"/>
                    </a:ext>
                  </a:extLst>
                </p:cNvPr>
                <p:cNvSpPr txBox="1"/>
                <p:nvPr/>
              </p:nvSpPr>
              <p:spPr>
                <a:xfrm>
                  <a:off x="11120643" y="1129386"/>
                  <a:ext cx="1099576" cy="369332"/>
                </a:xfrm>
                <a:prstGeom prst="rect">
                  <a:avLst/>
                </a:prstGeom>
                <a:noFill/>
              </p:spPr>
              <p:txBody>
                <a:bodyPr wrap="square" rtlCol="0">
                  <a:spAutoFit/>
                </a:bodyPr>
                <a:lstStyle/>
                <a:p>
                  <a:pPr algn="ctr"/>
                  <a:r>
                    <a:rPr lang="es-GT" b="1" dirty="0">
                      <a:solidFill>
                        <a:prstClr val="black"/>
                      </a:solidFill>
                      <a:latin typeface="Calibri"/>
                    </a:rPr>
                    <a:t>5826</a:t>
                  </a:r>
                </a:p>
              </p:txBody>
            </p:sp>
            <p:sp>
              <p:nvSpPr>
                <p:cNvPr id="13" name="10 CuadroTexto">
                  <a:extLst>
                    <a:ext uri="{FF2B5EF4-FFF2-40B4-BE49-F238E27FC236}">
                      <a16:creationId xmlns:a16="http://schemas.microsoft.com/office/drawing/2014/main" id="{897BF160-6A77-485D-8CEC-DC9E84D0EA58}"/>
                    </a:ext>
                  </a:extLst>
                </p:cNvPr>
                <p:cNvSpPr txBox="1"/>
                <p:nvPr/>
              </p:nvSpPr>
              <p:spPr>
                <a:xfrm>
                  <a:off x="8324849" y="2628900"/>
                  <a:ext cx="984281" cy="369332"/>
                </a:xfrm>
                <a:prstGeom prst="rect">
                  <a:avLst/>
                </a:prstGeom>
                <a:noFill/>
              </p:spPr>
              <p:txBody>
                <a:bodyPr wrap="square" rtlCol="0">
                  <a:spAutoFit/>
                </a:bodyPr>
                <a:lstStyle/>
                <a:p>
                  <a:r>
                    <a:rPr lang="es-GT" dirty="0">
                      <a:solidFill>
                        <a:prstClr val="black"/>
                      </a:solidFill>
                      <a:latin typeface="Calibri"/>
                    </a:rPr>
                    <a:t>1997</a:t>
                  </a:r>
                </a:p>
              </p:txBody>
            </p:sp>
            <p:sp>
              <p:nvSpPr>
                <p:cNvPr id="14" name="11 CuadroTexto">
                  <a:extLst>
                    <a:ext uri="{FF2B5EF4-FFF2-40B4-BE49-F238E27FC236}">
                      <a16:creationId xmlns:a16="http://schemas.microsoft.com/office/drawing/2014/main" id="{FFBE8A60-DC14-48A0-AA97-18E33B88D8EE}"/>
                    </a:ext>
                  </a:extLst>
                </p:cNvPr>
                <p:cNvSpPr txBox="1"/>
                <p:nvPr/>
              </p:nvSpPr>
              <p:spPr>
                <a:xfrm>
                  <a:off x="7047856" y="3191659"/>
                  <a:ext cx="893059" cy="369332"/>
                </a:xfrm>
                <a:prstGeom prst="rect">
                  <a:avLst/>
                </a:prstGeom>
                <a:noFill/>
              </p:spPr>
              <p:txBody>
                <a:bodyPr wrap="square" rtlCol="0">
                  <a:spAutoFit/>
                </a:bodyPr>
                <a:lstStyle/>
                <a:p>
                  <a:r>
                    <a:rPr lang="es-GT" dirty="0">
                      <a:solidFill>
                        <a:prstClr val="black"/>
                      </a:solidFill>
                      <a:latin typeface="Calibri"/>
                    </a:rPr>
                    <a:t>1224</a:t>
                  </a:r>
                </a:p>
              </p:txBody>
            </p:sp>
            <p:sp>
              <p:nvSpPr>
                <p:cNvPr id="15" name="12 CuadroTexto">
                  <a:extLst>
                    <a:ext uri="{FF2B5EF4-FFF2-40B4-BE49-F238E27FC236}">
                      <a16:creationId xmlns:a16="http://schemas.microsoft.com/office/drawing/2014/main" id="{5EA51083-2CA4-4A2E-82DF-E8AFAAF13FDE}"/>
                    </a:ext>
                  </a:extLst>
                </p:cNvPr>
                <p:cNvSpPr txBox="1"/>
                <p:nvPr/>
              </p:nvSpPr>
              <p:spPr>
                <a:xfrm>
                  <a:off x="2558216" y="3213670"/>
                  <a:ext cx="1465169" cy="369332"/>
                </a:xfrm>
                <a:prstGeom prst="rect">
                  <a:avLst/>
                </a:prstGeom>
                <a:noFill/>
              </p:spPr>
              <p:txBody>
                <a:bodyPr wrap="square" rtlCol="0">
                  <a:spAutoFit/>
                </a:bodyPr>
                <a:lstStyle/>
                <a:p>
                  <a:r>
                    <a:rPr lang="es-GT" dirty="0">
                      <a:solidFill>
                        <a:prstClr val="black"/>
                      </a:solidFill>
                      <a:latin typeface="Calibri"/>
                    </a:rPr>
                    <a:t>1330</a:t>
                  </a:r>
                </a:p>
              </p:txBody>
            </p:sp>
            <p:cxnSp>
              <p:nvCxnSpPr>
                <p:cNvPr id="16" name="14 Conector recto de flecha">
                  <a:extLst>
                    <a:ext uri="{FF2B5EF4-FFF2-40B4-BE49-F238E27FC236}">
                      <a16:creationId xmlns:a16="http://schemas.microsoft.com/office/drawing/2014/main" id="{BF5CE1F1-9B0B-4E1C-AAF0-36B905D4715F}"/>
                    </a:ext>
                  </a:extLst>
                </p:cNvPr>
                <p:cNvCxnSpPr/>
                <p:nvPr/>
              </p:nvCxnSpPr>
              <p:spPr>
                <a:xfrm rot="5400000">
                  <a:off x="259998" y="4998232"/>
                  <a:ext cx="836762" cy="1725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7 Conector recto de flecha">
                  <a:extLst>
                    <a:ext uri="{FF2B5EF4-FFF2-40B4-BE49-F238E27FC236}">
                      <a16:creationId xmlns:a16="http://schemas.microsoft.com/office/drawing/2014/main" id="{5366FEE2-207B-471A-BAB3-5B60EF5582C3}"/>
                    </a:ext>
                  </a:extLst>
                </p:cNvPr>
                <p:cNvCxnSpPr>
                  <a:cxnSpLocks/>
                  <a:stCxn id="14" idx="2"/>
                </p:cNvCxnSpPr>
                <p:nvPr/>
              </p:nvCxnSpPr>
              <p:spPr>
                <a:xfrm>
                  <a:off x="7494385" y="3560991"/>
                  <a:ext cx="19427" cy="79369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8 Conector recto de flecha">
                  <a:extLst>
                    <a:ext uri="{FF2B5EF4-FFF2-40B4-BE49-F238E27FC236}">
                      <a16:creationId xmlns:a16="http://schemas.microsoft.com/office/drawing/2014/main" id="{23D2C95A-E36E-4AD3-994B-2138B184DE89}"/>
                    </a:ext>
                  </a:extLst>
                </p:cNvPr>
                <p:cNvCxnSpPr>
                  <a:cxnSpLocks/>
                </p:cNvCxnSpPr>
                <p:nvPr/>
              </p:nvCxnSpPr>
              <p:spPr>
                <a:xfrm>
                  <a:off x="8724900" y="3028950"/>
                  <a:ext cx="381168" cy="98410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19 Conector recto de flecha">
                  <a:extLst>
                    <a:ext uri="{FF2B5EF4-FFF2-40B4-BE49-F238E27FC236}">
                      <a16:creationId xmlns:a16="http://schemas.microsoft.com/office/drawing/2014/main" id="{ECA9C86A-26A8-4DB0-8022-30B8AE14311E}"/>
                    </a:ext>
                  </a:extLst>
                </p:cNvPr>
                <p:cNvCxnSpPr/>
                <p:nvPr/>
              </p:nvCxnSpPr>
              <p:spPr>
                <a:xfrm rot="16200000" flipH="1">
                  <a:off x="10795259" y="2630295"/>
                  <a:ext cx="651642" cy="46496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23 CuadroTexto">
                  <a:extLst>
                    <a:ext uri="{FF2B5EF4-FFF2-40B4-BE49-F238E27FC236}">
                      <a16:creationId xmlns:a16="http://schemas.microsoft.com/office/drawing/2014/main" id="{D3A5E37F-2E84-4FC0-BDEF-C4D09500644B}"/>
                    </a:ext>
                  </a:extLst>
                </p:cNvPr>
                <p:cNvSpPr txBox="1"/>
                <p:nvPr/>
              </p:nvSpPr>
              <p:spPr>
                <a:xfrm>
                  <a:off x="10309135" y="1780436"/>
                  <a:ext cx="1002297" cy="369332"/>
                </a:xfrm>
                <a:prstGeom prst="rect">
                  <a:avLst/>
                </a:prstGeom>
                <a:noFill/>
              </p:spPr>
              <p:txBody>
                <a:bodyPr wrap="square" rtlCol="0">
                  <a:spAutoFit/>
                </a:bodyPr>
                <a:lstStyle/>
                <a:p>
                  <a:r>
                    <a:rPr lang="es-ES" b="1" dirty="0">
                      <a:solidFill>
                        <a:prstClr val="black"/>
                      </a:solidFill>
                      <a:latin typeface="Calibri"/>
                    </a:rPr>
                    <a:t>4</a:t>
                  </a:r>
                  <a:r>
                    <a:rPr lang="es-GT" b="1" dirty="0">
                      <a:solidFill>
                        <a:prstClr val="black"/>
                      </a:solidFill>
                      <a:latin typeface="Calibri"/>
                    </a:rPr>
                    <a:t>399</a:t>
                  </a:r>
                </a:p>
              </p:txBody>
            </p:sp>
            <p:cxnSp>
              <p:nvCxnSpPr>
                <p:cNvPr id="21" name="24 Conector recto de flecha">
                  <a:extLst>
                    <a:ext uri="{FF2B5EF4-FFF2-40B4-BE49-F238E27FC236}">
                      <a16:creationId xmlns:a16="http://schemas.microsoft.com/office/drawing/2014/main" id="{53BABAA4-27ED-4AE1-B54A-68828FF1026A}"/>
                    </a:ext>
                  </a:extLst>
                </p:cNvPr>
                <p:cNvCxnSpPr>
                  <a:cxnSpLocks/>
                </p:cNvCxnSpPr>
                <p:nvPr/>
              </p:nvCxnSpPr>
              <p:spPr>
                <a:xfrm rot="16200000" flipH="1">
                  <a:off x="11100963" y="2052268"/>
                  <a:ext cx="570499" cy="5245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26 Conector recto de flecha">
                  <a:extLst>
                    <a:ext uri="{FF2B5EF4-FFF2-40B4-BE49-F238E27FC236}">
                      <a16:creationId xmlns:a16="http://schemas.microsoft.com/office/drawing/2014/main" id="{2DEBD523-67C9-4EB9-99D0-85C7882F8682}"/>
                    </a:ext>
                  </a:extLst>
                </p:cNvPr>
                <p:cNvCxnSpPr>
                  <a:cxnSpLocks/>
                  <a:stCxn id="10" idx="2"/>
                </p:cNvCxnSpPr>
                <p:nvPr/>
              </p:nvCxnSpPr>
              <p:spPr>
                <a:xfrm>
                  <a:off x="10791829" y="1448722"/>
                  <a:ext cx="998716" cy="106097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33 Conector recto de flecha">
                  <a:extLst>
                    <a:ext uri="{FF2B5EF4-FFF2-40B4-BE49-F238E27FC236}">
                      <a16:creationId xmlns:a16="http://schemas.microsoft.com/office/drawing/2014/main" id="{125BDE9A-5A78-44D3-864C-46EA3D317CEC}"/>
                    </a:ext>
                  </a:extLst>
                </p:cNvPr>
                <p:cNvCxnSpPr>
                  <a:cxnSpLocks/>
                  <a:stCxn id="12" idx="2"/>
                </p:cNvCxnSpPr>
                <p:nvPr/>
              </p:nvCxnSpPr>
              <p:spPr>
                <a:xfrm>
                  <a:off x="11670431" y="1498718"/>
                  <a:ext cx="321841" cy="29256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36 Conector recto de flecha">
                  <a:extLst>
                    <a:ext uri="{FF2B5EF4-FFF2-40B4-BE49-F238E27FC236}">
                      <a16:creationId xmlns:a16="http://schemas.microsoft.com/office/drawing/2014/main" id="{F12E324F-DCE4-4772-B9AB-7BB566EA02AF}"/>
                    </a:ext>
                  </a:extLst>
                </p:cNvPr>
                <p:cNvCxnSpPr>
                  <a:cxnSpLocks/>
                </p:cNvCxnSpPr>
                <p:nvPr/>
              </p:nvCxnSpPr>
              <p:spPr>
                <a:xfrm flipH="1">
                  <a:off x="6512945" y="3114371"/>
                  <a:ext cx="33404" cy="155252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39 CuadroTexto">
                  <a:extLst>
                    <a:ext uri="{FF2B5EF4-FFF2-40B4-BE49-F238E27FC236}">
                      <a16:creationId xmlns:a16="http://schemas.microsoft.com/office/drawing/2014/main" id="{536DA818-9159-4A88-AAD4-B2C6AF7E55E2}"/>
                    </a:ext>
                  </a:extLst>
                </p:cNvPr>
                <p:cNvSpPr txBox="1"/>
                <p:nvPr/>
              </p:nvSpPr>
              <p:spPr>
                <a:xfrm>
                  <a:off x="5760452" y="2528470"/>
                  <a:ext cx="1407901" cy="523220"/>
                </a:xfrm>
                <a:prstGeom prst="rect">
                  <a:avLst/>
                </a:prstGeom>
                <a:noFill/>
                <a:ln w="38100">
                  <a:solidFill>
                    <a:srgbClr val="FF0000"/>
                  </a:solidFill>
                </a:ln>
              </p:spPr>
              <p:txBody>
                <a:bodyPr wrap="square" rtlCol="0">
                  <a:spAutoFit/>
                </a:bodyPr>
                <a:lstStyle/>
                <a:p>
                  <a:r>
                    <a:rPr lang="es-GT" sz="1400" b="1" dirty="0">
                      <a:solidFill>
                        <a:prstClr val="black"/>
                      </a:solidFill>
                      <a:latin typeface="Calibri"/>
                    </a:rPr>
                    <a:t>Fin de año 2020</a:t>
                  </a:r>
                </a:p>
              </p:txBody>
            </p:sp>
            <p:cxnSp>
              <p:nvCxnSpPr>
                <p:cNvPr id="28" name="41 Conector recto de flecha">
                  <a:extLst>
                    <a:ext uri="{FF2B5EF4-FFF2-40B4-BE49-F238E27FC236}">
                      <a16:creationId xmlns:a16="http://schemas.microsoft.com/office/drawing/2014/main" id="{C6502B0D-ADEC-4F1C-9E78-A16FF249402D}"/>
                    </a:ext>
                  </a:extLst>
                </p:cNvPr>
                <p:cNvCxnSpPr>
                  <a:cxnSpLocks/>
                </p:cNvCxnSpPr>
                <p:nvPr/>
              </p:nvCxnSpPr>
              <p:spPr>
                <a:xfrm>
                  <a:off x="8150152" y="2474990"/>
                  <a:ext cx="19067" cy="18209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9" name="43 CuadroTexto">
                  <a:extLst>
                    <a:ext uri="{FF2B5EF4-FFF2-40B4-BE49-F238E27FC236}">
                      <a16:creationId xmlns:a16="http://schemas.microsoft.com/office/drawing/2014/main" id="{D68FCC07-3F40-42B9-820C-800F1753E96F}"/>
                    </a:ext>
                  </a:extLst>
                </p:cNvPr>
                <p:cNvSpPr txBox="1"/>
                <p:nvPr/>
              </p:nvSpPr>
              <p:spPr>
                <a:xfrm>
                  <a:off x="6392175" y="1853960"/>
                  <a:ext cx="1984075" cy="523220"/>
                </a:xfrm>
                <a:prstGeom prst="rect">
                  <a:avLst/>
                </a:prstGeom>
                <a:noFill/>
                <a:ln w="38100">
                  <a:solidFill>
                    <a:srgbClr val="FF0000"/>
                  </a:solidFill>
                </a:ln>
              </p:spPr>
              <p:txBody>
                <a:bodyPr wrap="square" rtlCol="0">
                  <a:spAutoFit/>
                </a:bodyPr>
                <a:lstStyle/>
                <a:p>
                  <a:r>
                    <a:rPr lang="es-GT" sz="1400" b="1" dirty="0">
                      <a:solidFill>
                        <a:prstClr val="black"/>
                      </a:solidFill>
                      <a:latin typeface="Calibri"/>
                    </a:rPr>
                    <a:t>Semana Santa 2021</a:t>
                  </a:r>
                </a:p>
              </p:txBody>
            </p:sp>
            <p:sp>
              <p:nvSpPr>
                <p:cNvPr id="30" name="47 CuadroTexto">
                  <a:extLst>
                    <a:ext uri="{FF2B5EF4-FFF2-40B4-BE49-F238E27FC236}">
                      <a16:creationId xmlns:a16="http://schemas.microsoft.com/office/drawing/2014/main" id="{E29233ED-1E58-4CAE-99BC-C1DC6A62BFEB}"/>
                    </a:ext>
                  </a:extLst>
                </p:cNvPr>
                <p:cNvSpPr txBox="1"/>
                <p:nvPr/>
              </p:nvSpPr>
              <p:spPr>
                <a:xfrm>
                  <a:off x="8312990" y="1419763"/>
                  <a:ext cx="1426234" cy="307777"/>
                </a:xfrm>
                <a:prstGeom prst="rect">
                  <a:avLst/>
                </a:prstGeom>
                <a:noFill/>
                <a:ln w="38100">
                  <a:solidFill>
                    <a:srgbClr val="FF0000"/>
                  </a:solidFill>
                </a:ln>
              </p:spPr>
              <p:txBody>
                <a:bodyPr wrap="square" rtlCol="0">
                  <a:spAutoFit/>
                </a:bodyPr>
                <a:lstStyle/>
                <a:p>
                  <a:r>
                    <a:rPr lang="es-GT" sz="1400" b="1" dirty="0">
                      <a:solidFill>
                        <a:prstClr val="black"/>
                      </a:solidFill>
                      <a:latin typeface="Calibri"/>
                    </a:rPr>
                    <a:t>10 de mayo</a:t>
                  </a:r>
                </a:p>
              </p:txBody>
            </p:sp>
            <p:cxnSp>
              <p:nvCxnSpPr>
                <p:cNvPr id="31" name="49 Conector recto de flecha">
                  <a:extLst>
                    <a:ext uri="{FF2B5EF4-FFF2-40B4-BE49-F238E27FC236}">
                      <a16:creationId xmlns:a16="http://schemas.microsoft.com/office/drawing/2014/main" id="{43EFD271-F6B8-4C27-80BD-63475512A163}"/>
                    </a:ext>
                  </a:extLst>
                </p:cNvPr>
                <p:cNvCxnSpPr/>
                <p:nvPr/>
              </p:nvCxnSpPr>
              <p:spPr>
                <a:xfrm rot="16200000" flipH="1">
                  <a:off x="7949249" y="2997683"/>
                  <a:ext cx="2536163" cy="2587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2" name="57 CuadroTexto">
                  <a:extLst>
                    <a:ext uri="{FF2B5EF4-FFF2-40B4-BE49-F238E27FC236}">
                      <a16:creationId xmlns:a16="http://schemas.microsoft.com/office/drawing/2014/main" id="{3514CBFF-CD50-479A-8B88-F38D5E6D71E0}"/>
                    </a:ext>
                  </a:extLst>
                </p:cNvPr>
                <p:cNvSpPr txBox="1"/>
                <p:nvPr/>
              </p:nvSpPr>
              <p:spPr>
                <a:xfrm>
                  <a:off x="8591211" y="739366"/>
                  <a:ext cx="1426233" cy="307777"/>
                </a:xfrm>
                <a:prstGeom prst="rect">
                  <a:avLst/>
                </a:prstGeom>
                <a:solidFill>
                  <a:schemeClr val="bg1"/>
                </a:solidFill>
                <a:ln w="38100">
                  <a:solidFill>
                    <a:srgbClr val="FF0000"/>
                  </a:solidFill>
                </a:ln>
              </p:spPr>
              <p:txBody>
                <a:bodyPr wrap="square" rtlCol="0">
                  <a:spAutoFit/>
                </a:bodyPr>
                <a:lstStyle/>
                <a:p>
                  <a:r>
                    <a:rPr lang="es-GT" sz="1400" b="1" dirty="0">
                      <a:solidFill>
                        <a:prstClr val="black"/>
                      </a:solidFill>
                      <a:latin typeface="Calibri"/>
                    </a:rPr>
                    <a:t>30 de junio</a:t>
                  </a:r>
                </a:p>
              </p:txBody>
            </p:sp>
            <p:cxnSp>
              <p:nvCxnSpPr>
                <p:cNvPr id="33" name="60 Conector recto de flecha">
                  <a:extLst>
                    <a:ext uri="{FF2B5EF4-FFF2-40B4-BE49-F238E27FC236}">
                      <a16:creationId xmlns:a16="http://schemas.microsoft.com/office/drawing/2014/main" id="{16CC1956-FB80-463D-837C-4F3A972D60BC}"/>
                    </a:ext>
                  </a:extLst>
                </p:cNvPr>
                <p:cNvCxnSpPr/>
                <p:nvPr/>
              </p:nvCxnSpPr>
              <p:spPr>
                <a:xfrm rot="16200000" flipH="1">
                  <a:off x="8478065" y="2750113"/>
                  <a:ext cx="3173039" cy="2924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4" name="70 CuadroTexto">
                  <a:extLst>
                    <a:ext uri="{FF2B5EF4-FFF2-40B4-BE49-F238E27FC236}">
                      <a16:creationId xmlns:a16="http://schemas.microsoft.com/office/drawing/2014/main" id="{FA521CFF-238A-4150-AD8F-3E9F78EE6F88}"/>
                    </a:ext>
                  </a:extLst>
                </p:cNvPr>
                <p:cNvSpPr txBox="1"/>
                <p:nvPr/>
              </p:nvSpPr>
              <p:spPr>
                <a:xfrm>
                  <a:off x="669752" y="3817944"/>
                  <a:ext cx="2100891" cy="738664"/>
                </a:xfrm>
                <a:prstGeom prst="rect">
                  <a:avLst/>
                </a:prstGeom>
                <a:noFill/>
                <a:ln w="38100">
                  <a:solidFill>
                    <a:srgbClr val="FF0000"/>
                  </a:solidFill>
                </a:ln>
              </p:spPr>
              <p:txBody>
                <a:bodyPr wrap="square" rtlCol="0">
                  <a:spAutoFit/>
                </a:bodyPr>
                <a:lstStyle/>
                <a:p>
                  <a:r>
                    <a:rPr lang="es-GT" sz="1400" b="1" dirty="0">
                      <a:solidFill>
                        <a:prstClr val="black"/>
                      </a:solidFill>
                      <a:latin typeface="Calibri"/>
                    </a:rPr>
                    <a:t>Primer caso confirmado 13 marzo 2020</a:t>
                  </a:r>
                </a:p>
              </p:txBody>
            </p:sp>
            <p:cxnSp>
              <p:nvCxnSpPr>
                <p:cNvPr id="35" name="74 Conector recto de flecha">
                  <a:extLst>
                    <a:ext uri="{FF2B5EF4-FFF2-40B4-BE49-F238E27FC236}">
                      <a16:creationId xmlns:a16="http://schemas.microsoft.com/office/drawing/2014/main" id="{F4A4F857-2CEF-4443-BD2E-F128920B19B9}"/>
                    </a:ext>
                  </a:extLst>
                </p:cNvPr>
                <p:cNvCxnSpPr/>
                <p:nvPr/>
              </p:nvCxnSpPr>
              <p:spPr>
                <a:xfrm rot="5400000">
                  <a:off x="2490974" y="3923739"/>
                  <a:ext cx="836762" cy="1725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upo 3">
                <a:extLst>
                  <a:ext uri="{FF2B5EF4-FFF2-40B4-BE49-F238E27FC236}">
                    <a16:creationId xmlns:a16="http://schemas.microsoft.com/office/drawing/2014/main" id="{526ED971-F85A-4215-89A5-E729222E280B}"/>
                  </a:ext>
                </a:extLst>
              </p:cNvPr>
              <p:cNvGrpSpPr/>
              <p:nvPr/>
            </p:nvGrpSpPr>
            <p:grpSpPr>
              <a:xfrm>
                <a:off x="2012869" y="6038855"/>
                <a:ext cx="8632008" cy="542079"/>
                <a:chOff x="651824" y="6038853"/>
                <a:chExt cx="10859323" cy="542079"/>
              </a:xfrm>
            </p:grpSpPr>
            <p:sp>
              <p:nvSpPr>
                <p:cNvPr id="3" name="Cerrar corchete 2">
                  <a:extLst>
                    <a:ext uri="{FF2B5EF4-FFF2-40B4-BE49-F238E27FC236}">
                      <a16:creationId xmlns:a16="http://schemas.microsoft.com/office/drawing/2014/main" id="{024343DE-1271-4BCA-A23B-5795048786CE}"/>
                    </a:ext>
                  </a:extLst>
                </p:cNvPr>
                <p:cNvSpPr/>
                <p:nvPr/>
              </p:nvSpPr>
              <p:spPr>
                <a:xfrm rot="5400000">
                  <a:off x="2676676" y="4109133"/>
                  <a:ext cx="45719" cy="4095424"/>
                </a:xfrm>
                <a:prstGeom prst="rightBracket">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s-GT">
                    <a:solidFill>
                      <a:prstClr val="black"/>
                    </a:solidFill>
                    <a:latin typeface="Calibri"/>
                  </a:endParaRPr>
                </a:p>
              </p:txBody>
            </p:sp>
            <p:sp>
              <p:nvSpPr>
                <p:cNvPr id="36" name="Cerrar corchete 35">
                  <a:extLst>
                    <a:ext uri="{FF2B5EF4-FFF2-40B4-BE49-F238E27FC236}">
                      <a16:creationId xmlns:a16="http://schemas.microsoft.com/office/drawing/2014/main" id="{BBCC9AC7-E07B-464B-AA82-4559039A2F71}"/>
                    </a:ext>
                  </a:extLst>
                </p:cNvPr>
                <p:cNvSpPr/>
                <p:nvPr/>
              </p:nvSpPr>
              <p:spPr>
                <a:xfrm rot="5400000">
                  <a:off x="8126327" y="2843209"/>
                  <a:ext cx="137419" cy="6528708"/>
                </a:xfrm>
                <a:prstGeom prst="rightBracket">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s-GT">
                    <a:solidFill>
                      <a:prstClr val="black"/>
                    </a:solidFill>
                    <a:latin typeface="Calibri"/>
                  </a:endParaRPr>
                </a:p>
              </p:txBody>
            </p:sp>
            <p:sp>
              <p:nvSpPr>
                <p:cNvPr id="37" name="70 CuadroTexto">
                  <a:extLst>
                    <a:ext uri="{FF2B5EF4-FFF2-40B4-BE49-F238E27FC236}">
                      <a16:creationId xmlns:a16="http://schemas.microsoft.com/office/drawing/2014/main" id="{35B3C8AE-A989-4934-BAFA-FC46BDC31E7A}"/>
                    </a:ext>
                  </a:extLst>
                </p:cNvPr>
                <p:cNvSpPr txBox="1"/>
                <p:nvPr/>
              </p:nvSpPr>
              <p:spPr>
                <a:xfrm>
                  <a:off x="669753" y="6256939"/>
                  <a:ext cx="4010198" cy="307777"/>
                </a:xfrm>
                <a:prstGeom prst="rect">
                  <a:avLst/>
                </a:prstGeom>
                <a:noFill/>
                <a:ln w="38100">
                  <a:noFill/>
                </a:ln>
              </p:spPr>
              <p:txBody>
                <a:bodyPr wrap="square" rtlCol="0">
                  <a:spAutoFit/>
                </a:bodyPr>
                <a:lstStyle/>
                <a:p>
                  <a:pPr algn="ctr"/>
                  <a:r>
                    <a:rPr lang="es-GT" sz="1400" b="1" dirty="0">
                      <a:solidFill>
                        <a:prstClr val="black"/>
                      </a:solidFill>
                      <a:latin typeface="Calibri"/>
                    </a:rPr>
                    <a:t>Estado de Calamidad</a:t>
                  </a:r>
                </a:p>
              </p:txBody>
            </p:sp>
            <p:sp>
              <p:nvSpPr>
                <p:cNvPr id="38" name="70 CuadroTexto">
                  <a:extLst>
                    <a:ext uri="{FF2B5EF4-FFF2-40B4-BE49-F238E27FC236}">
                      <a16:creationId xmlns:a16="http://schemas.microsoft.com/office/drawing/2014/main" id="{804DE4FD-D339-4616-91E9-CD5CD1147B9B}"/>
                    </a:ext>
                  </a:extLst>
                </p:cNvPr>
                <p:cNvSpPr txBox="1"/>
                <p:nvPr/>
              </p:nvSpPr>
              <p:spPr>
                <a:xfrm>
                  <a:off x="4930682" y="6273155"/>
                  <a:ext cx="6580465" cy="307777"/>
                </a:xfrm>
                <a:prstGeom prst="rect">
                  <a:avLst/>
                </a:prstGeom>
                <a:noFill/>
                <a:ln w="38100">
                  <a:noFill/>
                </a:ln>
              </p:spPr>
              <p:txBody>
                <a:bodyPr wrap="square" rtlCol="0">
                  <a:spAutoFit/>
                </a:bodyPr>
                <a:lstStyle/>
                <a:p>
                  <a:pPr algn="ctr"/>
                  <a:r>
                    <a:rPr lang="es-GT" sz="1400" b="1" dirty="0">
                      <a:solidFill>
                        <a:prstClr val="black"/>
                      </a:solidFill>
                      <a:latin typeface="Calibri"/>
                    </a:rPr>
                    <a:t>Nueva Normalidad</a:t>
                  </a:r>
                </a:p>
              </p:txBody>
            </p:sp>
          </p:grpSp>
        </p:grpSp>
      </p:grpSp>
    </p:spTree>
    <p:extLst>
      <p:ext uri="{BB962C8B-B14F-4D97-AF65-F5344CB8AC3E}">
        <p14:creationId xmlns:p14="http://schemas.microsoft.com/office/powerpoint/2010/main" val="3644915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1964692" cy="6858000"/>
          </a:xfrm>
          <a:prstGeom prst="rect">
            <a:avLst/>
          </a:prstGeom>
        </p:spPr>
      </p:pic>
      <p:sp>
        <p:nvSpPr>
          <p:cNvPr id="3" name="7 CuadroTexto">
            <a:extLst>
              <a:ext uri="{FF2B5EF4-FFF2-40B4-BE49-F238E27FC236}">
                <a16:creationId xmlns:a16="http://schemas.microsoft.com/office/drawing/2014/main" id="{AE4D4E90-FCF8-48BB-A1F3-C4CA625CA445}"/>
              </a:ext>
            </a:extLst>
          </p:cNvPr>
          <p:cNvSpPr txBox="1"/>
          <p:nvPr/>
        </p:nvSpPr>
        <p:spPr>
          <a:xfrm>
            <a:off x="2856759" y="128338"/>
            <a:ext cx="3785024" cy="1015663"/>
          </a:xfrm>
          <a:prstGeom prst="rect">
            <a:avLst/>
          </a:prstGeom>
          <a:noFill/>
        </p:spPr>
        <p:txBody>
          <a:bodyPr wrap="square" rtlCol="0">
            <a:spAutoFit/>
          </a:bodyPr>
          <a:lstStyle/>
          <a:p>
            <a:pPr algn="ctr"/>
            <a:r>
              <a:rPr lang="es-GT" sz="2000" b="1" dirty="0">
                <a:solidFill>
                  <a:prstClr val="white">
                    <a:lumMod val="95000"/>
                  </a:prstClr>
                </a:solidFill>
                <a:effectLst>
                  <a:outerShdw blurRad="38100" dist="38100" dir="2700000" algn="tl">
                    <a:srgbClr val="000000">
                      <a:alpha val="43137"/>
                    </a:srgbClr>
                  </a:outerShdw>
                </a:effectLst>
                <a:latin typeface="Calibri"/>
              </a:rPr>
              <a:t>Porcentaje de positividad, Guatemala,  del 06 de junio  al 23 de agosto 2021</a:t>
            </a:r>
          </a:p>
        </p:txBody>
      </p:sp>
      <p:cxnSp>
        <p:nvCxnSpPr>
          <p:cNvPr id="6" name="Conector recto 5">
            <a:extLst>
              <a:ext uri="{FF2B5EF4-FFF2-40B4-BE49-F238E27FC236}">
                <a16:creationId xmlns:a16="http://schemas.microsoft.com/office/drawing/2014/main" id="{13CBB0FD-06F6-47A7-9B59-D8C53D19B130}"/>
              </a:ext>
            </a:extLst>
          </p:cNvPr>
          <p:cNvCxnSpPr>
            <a:cxnSpLocks/>
          </p:cNvCxnSpPr>
          <p:nvPr/>
        </p:nvCxnSpPr>
        <p:spPr>
          <a:xfrm>
            <a:off x="2207569" y="3140968"/>
            <a:ext cx="8278535" cy="0"/>
          </a:xfrm>
          <a:prstGeom prst="line">
            <a:avLst/>
          </a:prstGeom>
        </p:spPr>
        <p:style>
          <a:lnRef idx="3">
            <a:schemeClr val="dk1"/>
          </a:lnRef>
          <a:fillRef idx="0">
            <a:schemeClr val="dk1"/>
          </a:fillRef>
          <a:effectRef idx="2">
            <a:schemeClr val="dk1"/>
          </a:effectRef>
          <a:fontRef idx="minor">
            <a:schemeClr val="tx1"/>
          </a:fontRef>
        </p:style>
      </p:cxnSp>
      <p:graphicFrame>
        <p:nvGraphicFramePr>
          <p:cNvPr id="7" name="Gráfico 6">
            <a:extLst>
              <a:ext uri="{FF2B5EF4-FFF2-40B4-BE49-F238E27FC236}">
                <a16:creationId xmlns:a16="http://schemas.microsoft.com/office/drawing/2014/main" id="{95E4005E-A3C7-4120-8F1C-D3A8F5DF5D8D}"/>
              </a:ext>
            </a:extLst>
          </p:cNvPr>
          <p:cNvGraphicFramePr>
            <a:graphicFrameLocks/>
          </p:cNvGraphicFramePr>
          <p:nvPr>
            <p:extLst>
              <p:ext uri="{D42A27DB-BD31-4B8C-83A1-F6EECF244321}">
                <p14:modId xmlns:p14="http://schemas.microsoft.com/office/powerpoint/2010/main" val="2173695843"/>
              </p:ext>
            </p:extLst>
          </p:nvPr>
        </p:nvGraphicFramePr>
        <p:xfrm>
          <a:off x="108488" y="1256735"/>
          <a:ext cx="11856204" cy="54729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742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1 Título">
            <a:extLst>
              <a:ext uri="{FF2B5EF4-FFF2-40B4-BE49-F238E27FC236}">
                <a16:creationId xmlns:a16="http://schemas.microsoft.com/office/drawing/2014/main" id="{86F71DCB-238F-4B11-B939-5D265068CC92}"/>
              </a:ext>
            </a:extLst>
          </p:cNvPr>
          <p:cNvSpPr>
            <a:spLocks noGrp="1"/>
          </p:cNvSpPr>
          <p:nvPr>
            <p:ph type="title"/>
          </p:nvPr>
        </p:nvSpPr>
        <p:spPr>
          <a:xfrm>
            <a:off x="2038350" y="1"/>
            <a:ext cx="5280660" cy="969963"/>
          </a:xfrm>
        </p:spPr>
        <p:txBody>
          <a:bodyPr>
            <a:noAutofit/>
          </a:bodyPr>
          <a:lstStyle/>
          <a:p>
            <a:r>
              <a:rPr lang="es-GT" sz="2400" b="1" dirty="0">
                <a:solidFill>
                  <a:schemeClr val="bg1"/>
                </a:solidFill>
              </a:rPr>
              <a:t>Covid-19, Fallecidos por fecha de ocurrencia, Guatemala 15 de marzo 2020 al 23 de agosto 2021 </a:t>
            </a:r>
          </a:p>
        </p:txBody>
      </p:sp>
      <p:pic>
        <p:nvPicPr>
          <p:cNvPr id="6" name="Imagen 5" descr="Gráfico, Histograma&#10;&#10;Descripción generada automáticamente">
            <a:extLst>
              <a:ext uri="{FF2B5EF4-FFF2-40B4-BE49-F238E27FC236}">
                <a16:creationId xmlns:a16="http://schemas.microsoft.com/office/drawing/2014/main" id="{CB34430F-2A7F-445E-89BB-9A2017EAAEE6}"/>
              </a:ext>
            </a:extLst>
          </p:cNvPr>
          <p:cNvPicPr>
            <a:picLocks noChangeAspect="1"/>
          </p:cNvPicPr>
          <p:nvPr/>
        </p:nvPicPr>
        <p:blipFill rotWithShape="1">
          <a:blip r:embed="rId4">
            <a:extLst>
              <a:ext uri="{28A0092B-C50C-407E-A947-70E740481C1C}">
                <a14:useLocalDpi xmlns:a14="http://schemas.microsoft.com/office/drawing/2010/main" val="0"/>
              </a:ext>
            </a:extLst>
          </a:blip>
          <a:srcRect t="9051"/>
          <a:stretch/>
        </p:blipFill>
        <p:spPr>
          <a:xfrm>
            <a:off x="591935" y="2275937"/>
            <a:ext cx="11000797" cy="4582062"/>
          </a:xfrm>
          <a:prstGeom prst="rect">
            <a:avLst/>
          </a:prstGeom>
        </p:spPr>
      </p:pic>
      <p:sp>
        <p:nvSpPr>
          <p:cNvPr id="7" name="6 Cerrar llave"/>
          <p:cNvSpPr/>
          <p:nvPr/>
        </p:nvSpPr>
        <p:spPr>
          <a:xfrm rot="5400000">
            <a:off x="10562341" y="2825310"/>
            <a:ext cx="355302" cy="85207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GT">
              <a:solidFill>
                <a:prstClr val="black"/>
              </a:solidFill>
              <a:latin typeface="Calibri"/>
            </a:endParaRPr>
          </a:p>
        </p:txBody>
      </p:sp>
      <p:pic>
        <p:nvPicPr>
          <p:cNvPr id="8" name="Picture 3" descr="C:\Users\lgobern\Downloads\fallecidos_edad.png (4).png"/>
          <p:cNvPicPr>
            <a:picLocks noChangeAspect="1" noChangeArrowheads="1"/>
          </p:cNvPicPr>
          <p:nvPr/>
        </p:nvPicPr>
        <p:blipFill>
          <a:blip r:embed="rId5"/>
          <a:srcRect/>
          <a:stretch>
            <a:fillRect/>
          </a:stretch>
        </p:blipFill>
        <p:spPr bwMode="auto">
          <a:xfrm>
            <a:off x="8535920" y="1122759"/>
            <a:ext cx="3356446" cy="1744907"/>
          </a:xfrm>
          <a:prstGeom prst="rect">
            <a:avLst/>
          </a:prstGeom>
          <a:noFill/>
        </p:spPr>
      </p:pic>
      <p:sp>
        <p:nvSpPr>
          <p:cNvPr id="9" name="8 CuadroTexto"/>
          <p:cNvSpPr txBox="1"/>
          <p:nvPr/>
        </p:nvSpPr>
        <p:spPr>
          <a:xfrm>
            <a:off x="4667240" y="1714488"/>
            <a:ext cx="2500330" cy="923330"/>
          </a:xfrm>
          <a:prstGeom prst="rect">
            <a:avLst/>
          </a:prstGeom>
          <a:noFill/>
        </p:spPr>
        <p:txBody>
          <a:bodyPr wrap="square" rtlCol="0">
            <a:spAutoFit/>
          </a:bodyPr>
          <a:lstStyle/>
          <a:p>
            <a:r>
              <a:rPr lang="es-GT" dirty="0">
                <a:solidFill>
                  <a:prstClr val="black"/>
                </a:solidFill>
                <a:latin typeface="Calibri"/>
              </a:rPr>
              <a:t>3 importantes incrementos: En julio 2020, abril y Julio 2021</a:t>
            </a:r>
            <a:endParaRPr lang="es-ES" dirty="0">
              <a:solidFill>
                <a:prstClr val="black"/>
              </a:solidFill>
              <a:latin typeface="Calibri"/>
            </a:endParaRPr>
          </a:p>
        </p:txBody>
      </p:sp>
    </p:spTree>
    <p:extLst>
      <p:ext uri="{BB962C8B-B14F-4D97-AF65-F5344CB8AC3E}">
        <p14:creationId xmlns:p14="http://schemas.microsoft.com/office/powerpoint/2010/main" val="8530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707886"/>
          </a:xfrm>
          <a:prstGeom prst="rect">
            <a:avLst/>
          </a:prstGeom>
          <a:noFill/>
        </p:spPr>
        <p:txBody>
          <a:bodyPr wrap="square" rtlCol="0">
            <a:spAutoFit/>
          </a:bodyPr>
          <a:lstStyle/>
          <a:p>
            <a:pPr algn="ctr" defTabSz="685249">
              <a:defRPr/>
            </a:pPr>
            <a:r>
              <a:rPr lang="es-GT" altLang="es-GT" sz="2000" b="1" dirty="0">
                <a:solidFill>
                  <a:schemeClr val="bg1"/>
                </a:solidFill>
                <a:latin typeface="Calibri"/>
              </a:rPr>
              <a:t>COVID-19: Proyecciones de casos y defunciones con medidas parciales, del 12 de agosto a 11 de octubre 2021 </a:t>
            </a:r>
          </a:p>
        </p:txBody>
      </p:sp>
      <p:graphicFrame>
        <p:nvGraphicFramePr>
          <p:cNvPr id="7" name="1 Gráfico">
            <a:extLst>
              <a:ext uri="{FF2B5EF4-FFF2-40B4-BE49-F238E27FC236}">
                <a16:creationId xmlns:a16="http://schemas.microsoft.com/office/drawing/2014/main" id="{1C898875-7FE0-412C-AFB3-52954FB2AF87}"/>
              </a:ext>
            </a:extLst>
          </p:cNvPr>
          <p:cNvGraphicFramePr>
            <a:graphicFrameLocks/>
          </p:cNvGraphicFramePr>
          <p:nvPr>
            <p:extLst>
              <p:ext uri="{D42A27DB-BD31-4B8C-83A1-F6EECF244321}">
                <p14:modId xmlns:p14="http://schemas.microsoft.com/office/powerpoint/2010/main" val="2602057854"/>
              </p:ext>
            </p:extLst>
          </p:nvPr>
        </p:nvGraphicFramePr>
        <p:xfrm>
          <a:off x="480448" y="1317356"/>
          <a:ext cx="7113722" cy="5410607"/>
        </p:xfrm>
        <a:graphic>
          <a:graphicData uri="http://schemas.openxmlformats.org/drawingml/2006/chart">
            <c:chart xmlns:c="http://schemas.openxmlformats.org/drawingml/2006/chart" xmlns:r="http://schemas.openxmlformats.org/officeDocument/2006/relationships" r:id="rId4"/>
          </a:graphicData>
        </a:graphic>
      </p:graphicFrame>
      <p:sp>
        <p:nvSpPr>
          <p:cNvPr id="9" name="3 Rectángulo">
            <a:extLst>
              <a:ext uri="{FF2B5EF4-FFF2-40B4-BE49-F238E27FC236}">
                <a16:creationId xmlns:a16="http://schemas.microsoft.com/office/drawing/2014/main" id="{779B4278-E3E5-4E26-B357-B7F95154224A}"/>
              </a:ext>
            </a:extLst>
          </p:cNvPr>
          <p:cNvSpPr/>
          <p:nvPr/>
        </p:nvSpPr>
        <p:spPr>
          <a:xfrm>
            <a:off x="7865934" y="1659067"/>
            <a:ext cx="3695802" cy="4501297"/>
          </a:xfrm>
          <a:prstGeom prst="rect">
            <a:avLst/>
          </a:prstGeom>
        </p:spPr>
        <p:txBody>
          <a:bodyPr wrap="square" lIns="68644" tIns="34322" rIns="68644" bIns="34322">
            <a:spAutoFit/>
          </a:bodyPr>
          <a:lstStyle/>
          <a:p>
            <a:r>
              <a:rPr lang="es-ES" dirty="0">
                <a:solidFill>
                  <a:prstClr val="black"/>
                </a:solidFill>
                <a:latin typeface="Calibri"/>
              </a:rPr>
              <a:t>Basado en situación actual + circulación de variantes + reducción  parcial de contacto </a:t>
            </a:r>
          </a:p>
          <a:p>
            <a:endParaRPr lang="es-ES" dirty="0">
              <a:solidFill>
                <a:prstClr val="black"/>
              </a:solidFill>
              <a:latin typeface="Calibri"/>
            </a:endParaRPr>
          </a:p>
          <a:p>
            <a:r>
              <a:rPr lang="es-GT" b="1" dirty="0">
                <a:solidFill>
                  <a:prstClr val="black"/>
                </a:solidFill>
                <a:latin typeface="Calibri"/>
              </a:rPr>
              <a:t>Resultados</a:t>
            </a:r>
            <a:r>
              <a:rPr lang="es-GT" dirty="0">
                <a:solidFill>
                  <a:prstClr val="black"/>
                </a:solidFill>
                <a:latin typeface="Calibri"/>
              </a:rPr>
              <a:t>: </a:t>
            </a:r>
          </a:p>
          <a:p>
            <a:r>
              <a:rPr lang="es-GT" dirty="0">
                <a:solidFill>
                  <a:prstClr val="black"/>
                </a:solidFill>
                <a:latin typeface="Calibri"/>
              </a:rPr>
              <a:t>Casos acumulados: 2,627,047 (incremento de 4 veces mas casos comparado con  el acumulado reportado  al 23 de agosto) </a:t>
            </a:r>
          </a:p>
          <a:p>
            <a:endParaRPr lang="es-GT" dirty="0">
              <a:solidFill>
                <a:prstClr val="black"/>
              </a:solidFill>
              <a:latin typeface="Calibri"/>
            </a:endParaRPr>
          </a:p>
          <a:p>
            <a:r>
              <a:rPr lang="es-GT" dirty="0">
                <a:solidFill>
                  <a:prstClr val="black"/>
                </a:solidFill>
                <a:latin typeface="Calibri"/>
              </a:rPr>
              <a:t>Defunciones acumuladas:</a:t>
            </a:r>
          </a:p>
          <a:p>
            <a:r>
              <a:rPr lang="es-GT" dirty="0">
                <a:solidFill>
                  <a:prstClr val="black"/>
                </a:solidFill>
                <a:latin typeface="Calibri"/>
              </a:rPr>
              <a:t>25,156  </a:t>
            </a:r>
          </a:p>
          <a:p>
            <a:r>
              <a:rPr lang="es-GT" dirty="0">
                <a:solidFill>
                  <a:prstClr val="black"/>
                </a:solidFill>
                <a:latin typeface="Calibri"/>
              </a:rPr>
              <a:t>Incremento de 2 veces  mas comparado  con el  acumulado reportado al 23 de agosto </a:t>
            </a:r>
          </a:p>
          <a:p>
            <a:endParaRPr lang="es-ES" dirty="0">
              <a:solidFill>
                <a:prstClr val="black"/>
              </a:solidFill>
              <a:latin typeface="Calibri"/>
            </a:endParaRPr>
          </a:p>
        </p:txBody>
      </p:sp>
    </p:spTree>
    <p:extLst>
      <p:ext uri="{BB962C8B-B14F-4D97-AF65-F5344CB8AC3E}">
        <p14:creationId xmlns:p14="http://schemas.microsoft.com/office/powerpoint/2010/main" val="1911777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4">
            <a:extLst>
              <a:ext uri="{FF2B5EF4-FFF2-40B4-BE49-F238E27FC236}">
                <a16:creationId xmlns:a16="http://schemas.microsoft.com/office/drawing/2014/main" id="{4A6D6B00-BC3B-4D85-9A85-4B5D9AF95CA2}"/>
              </a:ext>
            </a:extLst>
          </p:cNvPr>
          <p:cNvSpPr txBox="1"/>
          <p:nvPr/>
        </p:nvSpPr>
        <p:spPr>
          <a:xfrm>
            <a:off x="0" y="2705725"/>
            <a:ext cx="11220450" cy="769441"/>
          </a:xfrm>
          <a:prstGeom prst="rect">
            <a:avLst/>
          </a:prstGeom>
          <a:noFill/>
        </p:spPr>
        <p:txBody>
          <a:bodyPr wrap="square" rtlCol="0">
            <a:spAutoFit/>
          </a:bodyPr>
          <a:lstStyle/>
          <a:p>
            <a:r>
              <a:rPr lang="es-MX" sz="4400" dirty="0">
                <a:solidFill>
                  <a:schemeClr val="bg1"/>
                </a:solidFill>
              </a:rPr>
              <a:t>SITUACIÓN HOSPITALARIA</a:t>
            </a:r>
            <a:endParaRPr lang="es-GT" sz="4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198324866"/>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707886"/>
          </a:xfrm>
          <a:prstGeom prst="rect">
            <a:avLst/>
          </a:prstGeom>
          <a:noFill/>
        </p:spPr>
        <p:txBody>
          <a:bodyPr wrap="square" rtlCol="0">
            <a:spAutoFit/>
          </a:bodyPr>
          <a:lstStyle/>
          <a:p>
            <a:pPr algn="ctr"/>
            <a:r>
              <a:rPr lang="es-MX" sz="2000" b="1" dirty="0">
                <a:solidFill>
                  <a:schemeClr val="bg1"/>
                </a:solidFill>
                <a:effectLst>
                  <a:outerShdw blurRad="38100" dist="38100" dir="2700000" algn="tl">
                    <a:srgbClr val="000000">
                      <a:alpha val="43137"/>
                    </a:srgbClr>
                  </a:outerShdw>
                </a:effectLst>
              </a:rPr>
              <a:t>CRECIMIENTO DE CAMAS DE MARZO 2020 A JULIO 2021</a:t>
            </a:r>
          </a:p>
          <a:p>
            <a:pPr algn="ctr"/>
            <a:r>
              <a:rPr lang="es-MX" sz="2000" b="1" dirty="0">
                <a:solidFill>
                  <a:schemeClr val="bg1"/>
                </a:solidFill>
                <a:effectLst>
                  <a:outerShdw blurRad="38100" dist="38100" dir="2700000" algn="tl">
                    <a:srgbClr val="000000">
                      <a:alpha val="43137"/>
                    </a:srgbClr>
                  </a:outerShdw>
                </a:effectLst>
              </a:rPr>
              <a:t>PARA LA ATENCIÓN DE PACIENTES COVID-19</a:t>
            </a:r>
            <a:endParaRPr lang="en-US" sz="2000" dirty="0">
              <a:solidFill>
                <a:schemeClr val="bg1"/>
              </a:solidFill>
            </a:endParaRPr>
          </a:p>
        </p:txBody>
      </p:sp>
      <p:graphicFrame>
        <p:nvGraphicFramePr>
          <p:cNvPr id="6" name="Gráfico 5">
            <a:extLst>
              <a:ext uri="{FF2B5EF4-FFF2-40B4-BE49-F238E27FC236}">
                <a16:creationId xmlns:a16="http://schemas.microsoft.com/office/drawing/2014/main" id="{30BE346D-D746-4257-8879-09C1510E88C4}"/>
              </a:ext>
            </a:extLst>
          </p:cNvPr>
          <p:cNvGraphicFramePr>
            <a:graphicFrameLocks/>
          </p:cNvGraphicFramePr>
          <p:nvPr/>
        </p:nvGraphicFramePr>
        <p:xfrm>
          <a:off x="728420" y="1193369"/>
          <a:ext cx="11174278" cy="51299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20817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1015663"/>
          </a:xfrm>
          <a:prstGeom prst="rect">
            <a:avLst/>
          </a:prstGeom>
          <a:noFill/>
        </p:spPr>
        <p:txBody>
          <a:bodyPr wrap="square" rtlCol="0">
            <a:spAutoFit/>
          </a:bodyPr>
          <a:lstStyle/>
          <a:p>
            <a:pPr algn="ctr"/>
            <a:r>
              <a:rPr lang="es-US" sz="2000" b="1" dirty="0">
                <a:solidFill>
                  <a:schemeClr val="bg1"/>
                </a:solidFill>
                <a:effectLst>
                  <a:outerShdw blurRad="38100" dist="38100" dir="2700000" algn="tl">
                    <a:srgbClr val="000000">
                      <a:alpha val="43137"/>
                    </a:srgbClr>
                  </a:outerShdw>
                </a:effectLst>
              </a:rPr>
              <a:t>PORCENTAJE OCUPACIONAL RED NACIONAL DE HOSPITALES Y TEMPORALES</a:t>
            </a:r>
          </a:p>
          <a:p>
            <a:pPr algn="ctr"/>
            <a:r>
              <a:rPr lang="es-US" sz="2000" b="1" dirty="0">
                <a:solidFill>
                  <a:schemeClr val="bg1"/>
                </a:solidFill>
                <a:effectLst>
                  <a:outerShdw blurRad="38100" dist="38100" dir="2700000" algn="tl">
                    <a:srgbClr val="000000">
                      <a:alpha val="43137"/>
                    </a:srgbClr>
                  </a:outerShdw>
                </a:effectLst>
              </a:rPr>
              <a:t>DEL 1 DE ENERO AL 24 </a:t>
            </a:r>
            <a:r>
              <a:rPr lang="es-MX" sz="2000" b="1" dirty="0">
                <a:solidFill>
                  <a:schemeClr val="bg1"/>
                </a:solidFill>
                <a:effectLst>
                  <a:outerShdw blurRad="38100" dist="38100" dir="2700000" algn="tl">
                    <a:srgbClr val="000000">
                      <a:alpha val="43137"/>
                    </a:srgbClr>
                  </a:outerShdw>
                </a:effectLst>
              </a:rPr>
              <a:t>DE AGOSTO </a:t>
            </a:r>
            <a:r>
              <a:rPr lang="es-GT" sz="2000" b="1" dirty="0">
                <a:solidFill>
                  <a:schemeClr val="bg1"/>
                </a:solidFill>
                <a:effectLst>
                  <a:outerShdw blurRad="38100" dist="38100" dir="2700000" algn="tl">
                    <a:srgbClr val="000000">
                      <a:alpha val="43137"/>
                    </a:srgbClr>
                  </a:outerShdw>
                </a:effectLst>
              </a:rPr>
              <a:t>2021</a:t>
            </a:r>
            <a:endParaRPr lang="en-US" sz="2000" dirty="0">
              <a:solidFill>
                <a:schemeClr val="bg1"/>
              </a:solidFill>
            </a:endParaRPr>
          </a:p>
        </p:txBody>
      </p:sp>
      <p:graphicFrame>
        <p:nvGraphicFramePr>
          <p:cNvPr id="8" name="Gráfico 7">
            <a:extLst>
              <a:ext uri="{FF2B5EF4-FFF2-40B4-BE49-F238E27FC236}">
                <a16:creationId xmlns:a16="http://schemas.microsoft.com/office/drawing/2014/main" id="{EF7375F4-B41D-49BF-B07B-BCFC13AAA796}"/>
              </a:ext>
            </a:extLst>
          </p:cNvPr>
          <p:cNvGraphicFramePr>
            <a:graphicFrameLocks/>
          </p:cNvGraphicFramePr>
          <p:nvPr>
            <p:extLst>
              <p:ext uri="{D42A27DB-BD31-4B8C-83A1-F6EECF244321}">
                <p14:modId xmlns:p14="http://schemas.microsoft.com/office/powerpoint/2010/main" val="3106042989"/>
              </p:ext>
            </p:extLst>
          </p:nvPr>
        </p:nvGraphicFramePr>
        <p:xfrm>
          <a:off x="275394" y="1445343"/>
          <a:ext cx="11518815" cy="5282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00296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707886"/>
          </a:xfrm>
          <a:prstGeom prst="rect">
            <a:avLst/>
          </a:prstGeom>
          <a:noFill/>
        </p:spPr>
        <p:txBody>
          <a:bodyPr wrap="square" rtlCol="0">
            <a:spAutoFit/>
          </a:bodyPr>
          <a:lstStyle/>
          <a:p>
            <a:pPr algn="ctr"/>
            <a:r>
              <a:rPr lang="es-US" sz="2000" b="1" dirty="0">
                <a:solidFill>
                  <a:schemeClr val="bg1"/>
                </a:solidFill>
                <a:effectLst>
                  <a:outerShdw blurRad="38100" dist="38100" dir="2700000" algn="tl">
                    <a:srgbClr val="000000">
                      <a:alpha val="43137"/>
                    </a:srgbClr>
                  </a:outerShdw>
                </a:effectLst>
              </a:rPr>
              <a:t>PACIENTES ATENDIDOS DE ENERO A JULIO</a:t>
            </a:r>
          </a:p>
          <a:p>
            <a:pPr algn="ctr"/>
            <a:r>
              <a:rPr lang="es-US" sz="2000" b="1" dirty="0">
                <a:solidFill>
                  <a:schemeClr val="bg1"/>
                </a:solidFill>
                <a:effectLst>
                  <a:outerShdw blurRad="38100" dist="38100" dir="2700000" algn="tl">
                    <a:srgbClr val="000000">
                      <a:alpha val="43137"/>
                    </a:srgbClr>
                  </a:outerShdw>
                </a:effectLst>
              </a:rPr>
              <a:t>PROYECCIÓN DE PACIENTES DE AGOSTO A DICIEMBRE 2021</a:t>
            </a:r>
          </a:p>
        </p:txBody>
      </p:sp>
      <p:graphicFrame>
        <p:nvGraphicFramePr>
          <p:cNvPr id="11" name="Gráfico 10">
            <a:extLst>
              <a:ext uri="{FF2B5EF4-FFF2-40B4-BE49-F238E27FC236}">
                <a16:creationId xmlns:a16="http://schemas.microsoft.com/office/drawing/2014/main" id="{296F7B8C-86C9-42DF-9A7C-6D0CE7AB2A38}"/>
              </a:ext>
            </a:extLst>
          </p:cNvPr>
          <p:cNvGraphicFramePr>
            <a:graphicFrameLocks/>
          </p:cNvGraphicFramePr>
          <p:nvPr>
            <p:extLst>
              <p:ext uri="{D42A27DB-BD31-4B8C-83A1-F6EECF244321}">
                <p14:modId xmlns:p14="http://schemas.microsoft.com/office/powerpoint/2010/main" val="3947667222"/>
              </p:ext>
            </p:extLst>
          </p:nvPr>
        </p:nvGraphicFramePr>
        <p:xfrm>
          <a:off x="495947" y="1239864"/>
          <a:ext cx="8539566" cy="32701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a 13">
            <a:extLst>
              <a:ext uri="{FF2B5EF4-FFF2-40B4-BE49-F238E27FC236}">
                <a16:creationId xmlns:a16="http://schemas.microsoft.com/office/drawing/2014/main" id="{EFA6AF06-249E-445A-9A98-B2035323FAF2}"/>
              </a:ext>
            </a:extLst>
          </p:cNvPr>
          <p:cNvGraphicFramePr>
            <a:graphicFrameLocks noGrp="1"/>
          </p:cNvGraphicFramePr>
          <p:nvPr>
            <p:extLst>
              <p:ext uri="{D42A27DB-BD31-4B8C-83A1-F6EECF244321}">
                <p14:modId xmlns:p14="http://schemas.microsoft.com/office/powerpoint/2010/main" val="4000359687"/>
              </p:ext>
            </p:extLst>
          </p:nvPr>
        </p:nvGraphicFramePr>
        <p:xfrm>
          <a:off x="9995223" y="1805105"/>
          <a:ext cx="1841500" cy="2667000"/>
        </p:xfrm>
        <a:graphic>
          <a:graphicData uri="http://schemas.openxmlformats.org/drawingml/2006/table">
            <a:tbl>
              <a:tblPr/>
              <a:tblGrid>
                <a:gridCol w="393700">
                  <a:extLst>
                    <a:ext uri="{9D8B030D-6E8A-4147-A177-3AD203B41FA5}">
                      <a16:colId xmlns:a16="http://schemas.microsoft.com/office/drawing/2014/main" val="3638218422"/>
                    </a:ext>
                  </a:extLst>
                </a:gridCol>
                <a:gridCol w="723900">
                  <a:extLst>
                    <a:ext uri="{9D8B030D-6E8A-4147-A177-3AD203B41FA5}">
                      <a16:colId xmlns:a16="http://schemas.microsoft.com/office/drawing/2014/main" val="2826509318"/>
                    </a:ext>
                  </a:extLst>
                </a:gridCol>
                <a:gridCol w="723900">
                  <a:extLst>
                    <a:ext uri="{9D8B030D-6E8A-4147-A177-3AD203B41FA5}">
                      <a16:colId xmlns:a16="http://schemas.microsoft.com/office/drawing/2014/main" val="2820526223"/>
                    </a:ext>
                  </a:extLst>
                </a:gridCol>
              </a:tblGrid>
              <a:tr h="190500">
                <a:tc>
                  <a:txBody>
                    <a:bodyPr/>
                    <a:lstStyle/>
                    <a:p>
                      <a:pPr algn="ctr" fontAlgn="b"/>
                      <a:r>
                        <a:rPr lang="es-GT" sz="1100" b="0" i="0" u="none" strike="noStrike">
                          <a:solidFill>
                            <a:srgbClr val="FFFFFF"/>
                          </a:solidFill>
                          <a:effectLst/>
                          <a:latin typeface="Calibri" panose="020F0502020204030204" pitchFamily="34" charset="0"/>
                        </a:rPr>
                        <a:t>EDAD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100" b="0" i="0" u="none" strike="noStrike">
                          <a:solidFill>
                            <a:srgbClr val="FFFFFF"/>
                          </a:solidFill>
                          <a:effectLst/>
                          <a:latin typeface="Calibri" panose="020F0502020204030204" pitchFamily="34" charset="0"/>
                        </a:rPr>
                        <a:t>PERIODO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100" b="0" i="0" u="none" strike="noStrike">
                          <a:solidFill>
                            <a:srgbClr val="FFFFFF"/>
                          </a:solidFill>
                          <a:effectLst/>
                          <a:latin typeface="Calibri" panose="020F0502020204030204"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876347901"/>
                  </a:ext>
                </a:extLst>
              </a:tr>
              <a:tr h="190500">
                <a:tc>
                  <a:txBody>
                    <a:bodyPr/>
                    <a:lstStyle/>
                    <a:p>
                      <a:pPr algn="ctr" fontAlgn="b"/>
                      <a:r>
                        <a:rPr lang="es-GT" sz="1100" b="0" i="0" u="none" strike="noStrike">
                          <a:solidFill>
                            <a:srgbClr val="FFFFFF"/>
                          </a:solidFill>
                          <a:effectLst/>
                          <a:latin typeface="Calibri" panose="020F0502020204030204" pitchFamily="34" charset="0"/>
                        </a:rPr>
                        <a:t>ene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1,327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031167452"/>
                  </a:ext>
                </a:extLst>
              </a:tr>
              <a:tr h="190500">
                <a:tc>
                  <a:txBody>
                    <a:bodyPr/>
                    <a:lstStyle/>
                    <a:p>
                      <a:pPr algn="ctr" fontAlgn="b"/>
                      <a:r>
                        <a:rPr lang="es-GT" sz="1100" b="0" i="0" u="none" strike="noStrike">
                          <a:solidFill>
                            <a:srgbClr val="FFFFFF"/>
                          </a:solidFill>
                          <a:effectLst/>
                          <a:latin typeface="Calibri" panose="020F0502020204030204" pitchFamily="34" charset="0"/>
                        </a:rPr>
                        <a:t>feb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939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422886072"/>
                  </a:ext>
                </a:extLst>
              </a:tr>
              <a:tr h="190500">
                <a:tc>
                  <a:txBody>
                    <a:bodyPr/>
                    <a:lstStyle/>
                    <a:p>
                      <a:pPr algn="ctr" fontAlgn="b"/>
                      <a:r>
                        <a:rPr lang="es-GT" sz="1100" b="0" i="0" u="none" strike="noStrike">
                          <a:solidFill>
                            <a:srgbClr val="FFFFFF"/>
                          </a:solidFill>
                          <a:effectLst/>
                          <a:latin typeface="Calibri" panose="020F0502020204030204" pitchFamily="34" charset="0"/>
                        </a:rPr>
                        <a:t>mar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1,523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499417042"/>
                  </a:ext>
                </a:extLst>
              </a:tr>
              <a:tr h="190500">
                <a:tc>
                  <a:txBody>
                    <a:bodyPr/>
                    <a:lstStyle/>
                    <a:p>
                      <a:pPr algn="ctr" fontAlgn="b"/>
                      <a:r>
                        <a:rPr lang="es-GT" sz="1100" b="0" i="0" u="none" strike="noStrike">
                          <a:solidFill>
                            <a:srgbClr val="FFFFFF"/>
                          </a:solidFill>
                          <a:effectLst/>
                          <a:latin typeface="Calibri" panose="020F0502020204030204" pitchFamily="34" charset="0"/>
                        </a:rPr>
                        <a:t>abr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930222192"/>
                  </a:ext>
                </a:extLst>
              </a:tr>
              <a:tr h="190500">
                <a:tc>
                  <a:txBody>
                    <a:bodyPr/>
                    <a:lstStyle/>
                    <a:p>
                      <a:pPr algn="ctr" fontAlgn="b"/>
                      <a:r>
                        <a:rPr lang="es-GT" sz="1100" b="0" i="0" u="none" strike="noStrike">
                          <a:solidFill>
                            <a:srgbClr val="FFFFFF"/>
                          </a:solidFill>
                          <a:effectLst/>
                          <a:latin typeface="Calibri" panose="020F0502020204030204" pitchFamily="34" charset="0"/>
                        </a:rPr>
                        <a:t>may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711634211"/>
                  </a:ext>
                </a:extLst>
              </a:tr>
              <a:tr h="190500">
                <a:tc>
                  <a:txBody>
                    <a:bodyPr/>
                    <a:lstStyle/>
                    <a:p>
                      <a:pPr algn="ctr" fontAlgn="b"/>
                      <a:r>
                        <a:rPr lang="es-GT" sz="1100" b="0" i="0" u="none" strike="noStrike">
                          <a:solidFill>
                            <a:srgbClr val="FFFFFF"/>
                          </a:solidFill>
                          <a:effectLst/>
                          <a:latin typeface="Calibri" panose="020F0502020204030204" pitchFamily="34" charset="0"/>
                        </a:rPr>
                        <a:t>jun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183396347"/>
                  </a:ext>
                </a:extLst>
              </a:tr>
              <a:tr h="190500">
                <a:tc>
                  <a:txBody>
                    <a:bodyPr/>
                    <a:lstStyle/>
                    <a:p>
                      <a:pPr algn="ctr" fontAlgn="b"/>
                      <a:r>
                        <a:rPr lang="es-GT" sz="1100" b="0" i="0" u="none" strike="noStrike">
                          <a:solidFill>
                            <a:srgbClr val="FFFFFF"/>
                          </a:solidFill>
                          <a:effectLst/>
                          <a:latin typeface="Calibri" panose="020F0502020204030204" pitchFamily="34" charset="0"/>
                        </a:rPr>
                        <a:t>jul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4,854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409332808"/>
                  </a:ext>
                </a:extLst>
              </a:tr>
              <a:tr h="190500">
                <a:tc>
                  <a:txBody>
                    <a:bodyPr/>
                    <a:lstStyle/>
                    <a:p>
                      <a:pPr algn="ctr" fontAlgn="b"/>
                      <a:r>
                        <a:rPr lang="es-GT" sz="1100" b="0" i="0" u="none" strike="noStrike">
                          <a:solidFill>
                            <a:srgbClr val="FFFFFF"/>
                          </a:solidFill>
                          <a:effectLst/>
                          <a:latin typeface="Calibri" panose="020F0502020204030204" pitchFamily="34" charset="0"/>
                        </a:rPr>
                        <a:t>ago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4,425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192446692"/>
                  </a:ext>
                </a:extLst>
              </a:tr>
              <a:tr h="190500">
                <a:tc>
                  <a:txBody>
                    <a:bodyPr/>
                    <a:lstStyle/>
                    <a:p>
                      <a:pPr algn="ctr" fontAlgn="b"/>
                      <a:r>
                        <a:rPr lang="es-GT" sz="1100" b="0" i="0" u="none" strike="noStrike">
                          <a:solidFill>
                            <a:srgbClr val="FFFFFF"/>
                          </a:solidFill>
                          <a:effectLst/>
                          <a:latin typeface="Calibri" panose="020F0502020204030204" pitchFamily="34" charset="0"/>
                        </a:rPr>
                        <a:t>sep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5,264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264346542"/>
                  </a:ext>
                </a:extLst>
              </a:tr>
              <a:tr h="190500">
                <a:tc>
                  <a:txBody>
                    <a:bodyPr/>
                    <a:lstStyle/>
                    <a:p>
                      <a:pPr algn="ctr" fontAlgn="b"/>
                      <a:r>
                        <a:rPr lang="es-GT" sz="1100" b="0" i="0" u="none" strike="noStrike">
                          <a:solidFill>
                            <a:srgbClr val="FFFFFF"/>
                          </a:solidFill>
                          <a:effectLst/>
                          <a:latin typeface="Calibri" panose="020F0502020204030204" pitchFamily="34" charset="0"/>
                        </a:rPr>
                        <a:t>oct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5,972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557983594"/>
                  </a:ext>
                </a:extLst>
              </a:tr>
              <a:tr h="190500">
                <a:tc>
                  <a:txBody>
                    <a:bodyPr/>
                    <a:lstStyle/>
                    <a:p>
                      <a:pPr algn="ctr" fontAlgn="b"/>
                      <a:r>
                        <a:rPr lang="es-GT" sz="1100" b="0" i="0" u="none" strike="noStrike">
                          <a:solidFill>
                            <a:srgbClr val="FFFFFF"/>
                          </a:solidFill>
                          <a:effectLst/>
                          <a:latin typeface="Calibri" panose="020F0502020204030204" pitchFamily="34" charset="0"/>
                        </a:rPr>
                        <a:t>nov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6,718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971734315"/>
                  </a:ext>
                </a:extLst>
              </a:tr>
              <a:tr h="190500">
                <a:tc>
                  <a:txBody>
                    <a:bodyPr/>
                    <a:lstStyle/>
                    <a:p>
                      <a:pPr algn="ctr" fontAlgn="b"/>
                      <a:r>
                        <a:rPr lang="es-GT" sz="1100" b="0" i="0" u="none" strike="noStrike">
                          <a:solidFill>
                            <a:srgbClr val="FFFFFF"/>
                          </a:solidFill>
                          <a:effectLst/>
                          <a:latin typeface="Calibri" panose="020F0502020204030204" pitchFamily="34" charset="0"/>
                        </a:rPr>
                        <a:t>dic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7,514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114664652"/>
                  </a:ext>
                </a:extLst>
              </a:tr>
              <a:tr h="190500">
                <a:tc gridSpan="2">
                  <a:txBody>
                    <a:bodyPr/>
                    <a:lstStyle/>
                    <a:p>
                      <a:pPr algn="ctr" fontAlgn="b"/>
                      <a:r>
                        <a:rPr lang="es-GT" sz="1100" b="0" i="0" u="none" strike="noStrike">
                          <a:solidFill>
                            <a:srgbClr val="FF0000"/>
                          </a:solidFill>
                          <a:effectLst/>
                          <a:latin typeface="Calibri" panose="020F0502020204030204" pitchFamily="34" charset="0"/>
                        </a:rPr>
                        <a:t>TOTAL</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hMerge="1">
                  <a:txBody>
                    <a:bodyPr/>
                    <a:lstStyle/>
                    <a:p>
                      <a:endParaRPr lang="es-GT"/>
                    </a:p>
                  </a:txBody>
                  <a:tcPr/>
                </a:tc>
                <a:tc>
                  <a:txBody>
                    <a:bodyPr/>
                    <a:lstStyle/>
                    <a:p>
                      <a:pPr algn="ctr" fontAlgn="b"/>
                      <a:r>
                        <a:rPr lang="es-GT" sz="1100" b="0" i="0" u="none" strike="noStrike" dirty="0">
                          <a:solidFill>
                            <a:srgbClr val="FF0000"/>
                          </a:solidFill>
                          <a:effectLst/>
                          <a:latin typeface="Calibri" panose="020F0502020204030204" pitchFamily="34" charset="0"/>
                        </a:rPr>
                        <a:t>45707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8206647"/>
                  </a:ext>
                </a:extLst>
              </a:tr>
            </a:tbl>
          </a:graphicData>
        </a:graphic>
      </p:graphicFrame>
      <p:sp>
        <p:nvSpPr>
          <p:cNvPr id="2" name="CuadroTexto 1">
            <a:extLst>
              <a:ext uri="{FF2B5EF4-FFF2-40B4-BE49-F238E27FC236}">
                <a16:creationId xmlns:a16="http://schemas.microsoft.com/office/drawing/2014/main" id="{6ACAF773-4806-40D5-B083-D09BF2EF39DF}"/>
              </a:ext>
            </a:extLst>
          </p:cNvPr>
          <p:cNvSpPr txBox="1"/>
          <p:nvPr/>
        </p:nvSpPr>
        <p:spPr>
          <a:xfrm>
            <a:off x="340962" y="4842412"/>
            <a:ext cx="11510075" cy="1754326"/>
          </a:xfrm>
          <a:prstGeom prst="rect">
            <a:avLst/>
          </a:prstGeom>
          <a:noFill/>
        </p:spPr>
        <p:txBody>
          <a:bodyPr wrap="square" rtlCol="0">
            <a:spAutoFit/>
          </a:bodyPr>
          <a:lstStyle/>
          <a:p>
            <a:r>
              <a:rPr lang="es-MX" dirty="0"/>
              <a:t>De enero a julio se han ingresado </a:t>
            </a:r>
            <a:r>
              <a:rPr lang="es-GT" sz="1800" b="0" i="0" u="none" strike="noStrike" dirty="0">
                <a:solidFill>
                  <a:srgbClr val="000000"/>
                </a:solidFill>
                <a:effectLst/>
                <a:latin typeface="Calibri" panose="020F0502020204030204" pitchFamily="34" charset="0"/>
              </a:rPr>
              <a:t>11,070 pacientes, actualmente se tiene  un promedio de ingreso de 104  pacientes por día, de continuar </a:t>
            </a:r>
            <a:r>
              <a:rPr lang="es-ES" sz="1800" dirty="0">
                <a:effectLst/>
                <a:latin typeface="Times New Roman" panose="02020603050405020304" pitchFamily="18" charset="0"/>
                <a:ea typeface="Times New Roman" panose="02020603050405020304" pitchFamily="18" charset="0"/>
              </a:rPr>
              <a:t>la situación actual de contagios por COVID-19 a nivel comunitario se estima un incremento de casos hospitalizado de forma exponencial llegando a atender 7,514 en el mes de diciembre</a:t>
            </a:r>
            <a:r>
              <a:rPr lang="es-GT" dirty="0"/>
              <a:t>.</a:t>
            </a:r>
          </a:p>
          <a:p>
            <a:r>
              <a:rPr lang="es-ES" sz="1800" dirty="0">
                <a:effectLst/>
                <a:latin typeface="Times New Roman" panose="02020603050405020304" pitchFamily="18" charset="0"/>
                <a:ea typeface="Times New Roman" panose="02020603050405020304" pitchFamily="18" charset="0"/>
              </a:rPr>
              <a:t>La ocupación de pacientes severos en las unidades hospitalarias implica una larga estadía, que puede ascender a 5 días en casos moderados y 10 días en casos severos, situación que puede prolongarse por 20 o más días, dependiendo de la severidad de la infección y las comorbilidades. </a:t>
            </a:r>
            <a:endParaRPr lang="es-GT" dirty="0"/>
          </a:p>
        </p:txBody>
      </p:sp>
    </p:spTree>
    <p:extLst>
      <p:ext uri="{BB962C8B-B14F-4D97-AF65-F5344CB8AC3E}">
        <p14:creationId xmlns:p14="http://schemas.microsoft.com/office/powerpoint/2010/main" val="2840067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7" y="0"/>
            <a:ext cx="12181045" cy="6743700"/>
          </a:xfrm>
          <a:prstGeom prst="rect">
            <a:avLst/>
          </a:prstGeom>
        </p:spPr>
      </p:pic>
      <p:sp>
        <p:nvSpPr>
          <p:cNvPr id="3" name="TextBox 2"/>
          <p:cNvSpPr txBox="1"/>
          <p:nvPr/>
        </p:nvSpPr>
        <p:spPr>
          <a:xfrm>
            <a:off x="275396" y="130037"/>
            <a:ext cx="6648450" cy="707886"/>
          </a:xfrm>
          <a:prstGeom prst="rect">
            <a:avLst/>
          </a:prstGeom>
          <a:noFill/>
        </p:spPr>
        <p:txBody>
          <a:bodyPr wrap="square" rtlCol="0">
            <a:spAutoFit/>
          </a:bodyPr>
          <a:lstStyle/>
          <a:p>
            <a:pPr algn="ctr"/>
            <a:r>
              <a:rPr lang="es-US" sz="2000" b="1" dirty="0">
                <a:solidFill>
                  <a:schemeClr val="bg1"/>
                </a:solidFill>
                <a:effectLst>
                  <a:outerShdw blurRad="38100" dist="38100" dir="2700000" algn="tl">
                    <a:srgbClr val="000000">
                      <a:alpha val="43137"/>
                    </a:srgbClr>
                  </a:outerShdw>
                </a:effectLst>
              </a:rPr>
              <a:t>PACIENTES ATENDIDOS DE ENERO A JULIO</a:t>
            </a:r>
          </a:p>
          <a:p>
            <a:pPr algn="ctr"/>
            <a:r>
              <a:rPr lang="es-US" sz="2000" b="1" dirty="0">
                <a:solidFill>
                  <a:schemeClr val="bg1"/>
                </a:solidFill>
                <a:effectLst>
                  <a:outerShdw blurRad="38100" dist="38100" dir="2700000" algn="tl">
                    <a:srgbClr val="000000">
                      <a:alpha val="43137"/>
                    </a:srgbClr>
                  </a:outerShdw>
                </a:effectLst>
              </a:rPr>
              <a:t>PROYECCIÓN DE PACIENTES DE AGOSTO A DICIEMBRE 2021</a:t>
            </a:r>
          </a:p>
        </p:txBody>
      </p:sp>
      <p:graphicFrame>
        <p:nvGraphicFramePr>
          <p:cNvPr id="6" name="Gráfico 5">
            <a:extLst>
              <a:ext uri="{FF2B5EF4-FFF2-40B4-BE49-F238E27FC236}">
                <a16:creationId xmlns:a16="http://schemas.microsoft.com/office/drawing/2014/main" id="{61C37C5D-81D2-4F3B-8BED-DCD134FBE5A4}"/>
              </a:ext>
            </a:extLst>
          </p:cNvPr>
          <p:cNvGraphicFramePr>
            <a:graphicFrameLocks/>
          </p:cNvGraphicFramePr>
          <p:nvPr>
            <p:extLst>
              <p:ext uri="{D42A27DB-BD31-4B8C-83A1-F6EECF244321}">
                <p14:modId xmlns:p14="http://schemas.microsoft.com/office/powerpoint/2010/main" val="307497641"/>
              </p:ext>
            </p:extLst>
          </p:nvPr>
        </p:nvGraphicFramePr>
        <p:xfrm>
          <a:off x="496731" y="983697"/>
          <a:ext cx="6205780" cy="25765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a 6">
            <a:extLst>
              <a:ext uri="{FF2B5EF4-FFF2-40B4-BE49-F238E27FC236}">
                <a16:creationId xmlns:a16="http://schemas.microsoft.com/office/drawing/2014/main" id="{2C45B23A-1E08-4686-8A82-0A6BDE31CAD7}"/>
              </a:ext>
            </a:extLst>
          </p:cNvPr>
          <p:cNvGraphicFramePr>
            <a:graphicFrameLocks noGrp="1"/>
          </p:cNvGraphicFramePr>
          <p:nvPr>
            <p:extLst>
              <p:ext uri="{D42A27DB-BD31-4B8C-83A1-F6EECF244321}">
                <p14:modId xmlns:p14="http://schemas.microsoft.com/office/powerpoint/2010/main" val="1982839847"/>
              </p:ext>
            </p:extLst>
          </p:nvPr>
        </p:nvGraphicFramePr>
        <p:xfrm>
          <a:off x="8416027" y="1103845"/>
          <a:ext cx="2062457" cy="2476500"/>
        </p:xfrm>
        <a:graphic>
          <a:graphicData uri="http://schemas.openxmlformats.org/drawingml/2006/table">
            <a:tbl>
              <a:tblPr/>
              <a:tblGrid>
                <a:gridCol w="440939">
                  <a:extLst>
                    <a:ext uri="{9D8B030D-6E8A-4147-A177-3AD203B41FA5}">
                      <a16:colId xmlns:a16="http://schemas.microsoft.com/office/drawing/2014/main" val="3310586637"/>
                    </a:ext>
                  </a:extLst>
                </a:gridCol>
                <a:gridCol w="810759">
                  <a:extLst>
                    <a:ext uri="{9D8B030D-6E8A-4147-A177-3AD203B41FA5}">
                      <a16:colId xmlns:a16="http://schemas.microsoft.com/office/drawing/2014/main" val="644365350"/>
                    </a:ext>
                  </a:extLst>
                </a:gridCol>
                <a:gridCol w="810759">
                  <a:extLst>
                    <a:ext uri="{9D8B030D-6E8A-4147-A177-3AD203B41FA5}">
                      <a16:colId xmlns:a16="http://schemas.microsoft.com/office/drawing/2014/main" val="3726864805"/>
                    </a:ext>
                  </a:extLst>
                </a:gridCol>
              </a:tblGrid>
              <a:tr h="190500">
                <a:tc>
                  <a:txBody>
                    <a:bodyPr/>
                    <a:lstStyle/>
                    <a:p>
                      <a:pPr algn="ctr" fontAlgn="b"/>
                      <a:r>
                        <a:rPr lang="es-GT" sz="1100" b="0" i="0" u="none" strike="noStrike">
                          <a:solidFill>
                            <a:srgbClr val="FFFFFF"/>
                          </a:solidFill>
                          <a:effectLst/>
                          <a:latin typeface="Calibri" panose="020F0502020204030204" pitchFamily="34" charset="0"/>
                        </a:rPr>
                        <a:t>EDAD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100" b="0" i="0" u="none" strike="noStrike">
                          <a:solidFill>
                            <a:srgbClr val="FFFFFF"/>
                          </a:solidFill>
                          <a:effectLst/>
                          <a:latin typeface="Calibri" panose="020F0502020204030204" pitchFamily="34" charset="0"/>
                        </a:rPr>
                        <a:t>PERIODO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MX" sz="1100" b="0" i="0" u="none" strike="noStrike" dirty="0">
                          <a:solidFill>
                            <a:srgbClr val="FFFFFF"/>
                          </a:solidFill>
                          <a:effectLst/>
                          <a:latin typeface="Calibri" panose="020F0502020204030204" pitchFamily="34" charset="0"/>
                        </a:rPr>
                        <a:t>M</a:t>
                      </a:r>
                      <a:r>
                        <a:rPr lang="es-GT" sz="1100" b="0" i="0" u="none" strike="noStrike" dirty="0">
                          <a:solidFill>
                            <a:srgbClr val="FFFFFF"/>
                          </a:solidFill>
                          <a:effectLst/>
                          <a:latin typeface="Calibri" panose="020F0502020204030204" pitchFamily="34" charset="0"/>
                        </a:rPr>
                        <a:t>ODERADOS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76828281"/>
                  </a:ext>
                </a:extLst>
              </a:tr>
              <a:tr h="190500">
                <a:tc>
                  <a:txBody>
                    <a:bodyPr/>
                    <a:lstStyle/>
                    <a:p>
                      <a:pPr algn="ctr" fontAlgn="b"/>
                      <a:r>
                        <a:rPr lang="es-GT" sz="1100" b="0" i="0" u="none" strike="noStrike">
                          <a:solidFill>
                            <a:srgbClr val="FFFFFF"/>
                          </a:solidFill>
                          <a:effectLst/>
                          <a:latin typeface="Calibri" panose="020F0502020204030204" pitchFamily="34" charset="0"/>
                        </a:rPr>
                        <a:t>ene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929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641946136"/>
                  </a:ext>
                </a:extLst>
              </a:tr>
              <a:tr h="190500">
                <a:tc>
                  <a:txBody>
                    <a:bodyPr/>
                    <a:lstStyle/>
                    <a:p>
                      <a:pPr algn="ctr" fontAlgn="b"/>
                      <a:r>
                        <a:rPr lang="es-GT" sz="1100" b="0" i="0" u="none" strike="noStrike">
                          <a:solidFill>
                            <a:srgbClr val="FFFFFF"/>
                          </a:solidFill>
                          <a:effectLst/>
                          <a:latin typeface="Calibri" panose="020F0502020204030204" pitchFamily="34" charset="0"/>
                        </a:rPr>
                        <a:t>feb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824628575"/>
                  </a:ext>
                </a:extLst>
              </a:tr>
              <a:tr h="190500">
                <a:tc>
                  <a:txBody>
                    <a:bodyPr/>
                    <a:lstStyle/>
                    <a:p>
                      <a:pPr algn="ctr" fontAlgn="b"/>
                      <a:r>
                        <a:rPr lang="es-GT" sz="1100" b="0" i="0" u="none" strike="noStrike">
                          <a:solidFill>
                            <a:srgbClr val="FFFFFF"/>
                          </a:solidFill>
                          <a:effectLst/>
                          <a:latin typeface="Calibri" panose="020F0502020204030204" pitchFamily="34" charset="0"/>
                        </a:rPr>
                        <a:t>mar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962636390"/>
                  </a:ext>
                </a:extLst>
              </a:tr>
              <a:tr h="190500">
                <a:tc>
                  <a:txBody>
                    <a:bodyPr/>
                    <a:lstStyle/>
                    <a:p>
                      <a:pPr algn="ctr" fontAlgn="b"/>
                      <a:r>
                        <a:rPr lang="es-GT" sz="1100" b="0" i="0" u="none" strike="noStrike">
                          <a:solidFill>
                            <a:srgbClr val="FFFFFF"/>
                          </a:solidFill>
                          <a:effectLst/>
                          <a:latin typeface="Calibri" panose="020F0502020204030204" pitchFamily="34" charset="0"/>
                        </a:rPr>
                        <a:t>abr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074979342"/>
                  </a:ext>
                </a:extLst>
              </a:tr>
              <a:tr h="190500">
                <a:tc>
                  <a:txBody>
                    <a:bodyPr/>
                    <a:lstStyle/>
                    <a:p>
                      <a:pPr algn="ctr" fontAlgn="b"/>
                      <a:r>
                        <a:rPr lang="es-GT" sz="1100" b="0" i="0" u="none" strike="noStrike">
                          <a:solidFill>
                            <a:srgbClr val="FFFFFF"/>
                          </a:solidFill>
                          <a:effectLst/>
                          <a:latin typeface="Calibri" panose="020F0502020204030204" pitchFamily="34" charset="0"/>
                        </a:rPr>
                        <a:t>may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312592018"/>
                  </a:ext>
                </a:extLst>
              </a:tr>
              <a:tr h="190500">
                <a:tc>
                  <a:txBody>
                    <a:bodyPr/>
                    <a:lstStyle/>
                    <a:p>
                      <a:pPr algn="ctr" fontAlgn="b"/>
                      <a:r>
                        <a:rPr lang="es-GT" sz="1100" b="0" i="0" u="none" strike="noStrike">
                          <a:solidFill>
                            <a:srgbClr val="FFFFFF"/>
                          </a:solidFill>
                          <a:effectLst/>
                          <a:latin typeface="Calibri" panose="020F0502020204030204" pitchFamily="34" charset="0"/>
                        </a:rPr>
                        <a:t>jun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2,059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055942453"/>
                  </a:ext>
                </a:extLst>
              </a:tr>
              <a:tr h="190500">
                <a:tc>
                  <a:txBody>
                    <a:bodyPr/>
                    <a:lstStyle/>
                    <a:p>
                      <a:pPr algn="ctr" fontAlgn="b"/>
                      <a:r>
                        <a:rPr lang="es-GT" sz="1100" b="0" i="0" u="none" strike="noStrike">
                          <a:solidFill>
                            <a:srgbClr val="FFFFFF"/>
                          </a:solidFill>
                          <a:effectLst/>
                          <a:latin typeface="Calibri" panose="020F0502020204030204" pitchFamily="34" charset="0"/>
                        </a:rPr>
                        <a:t>jul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3,398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946739277"/>
                  </a:ext>
                </a:extLst>
              </a:tr>
              <a:tr h="190500">
                <a:tc>
                  <a:txBody>
                    <a:bodyPr/>
                    <a:lstStyle/>
                    <a:p>
                      <a:pPr algn="ctr" fontAlgn="b"/>
                      <a:r>
                        <a:rPr lang="es-GT" sz="1100" b="0" i="0" u="none" strike="noStrike">
                          <a:solidFill>
                            <a:srgbClr val="FFFFFF"/>
                          </a:solidFill>
                          <a:effectLst/>
                          <a:latin typeface="Calibri" panose="020F0502020204030204" pitchFamily="34" charset="0"/>
                        </a:rPr>
                        <a:t>ago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3,098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129961456"/>
                  </a:ext>
                </a:extLst>
              </a:tr>
              <a:tr h="190500">
                <a:tc>
                  <a:txBody>
                    <a:bodyPr/>
                    <a:lstStyle/>
                    <a:p>
                      <a:pPr algn="ctr" fontAlgn="b"/>
                      <a:r>
                        <a:rPr lang="es-GT" sz="1100" b="0" i="0" u="none" strike="noStrike">
                          <a:solidFill>
                            <a:srgbClr val="FFFFFF"/>
                          </a:solidFill>
                          <a:effectLst/>
                          <a:latin typeface="Calibri" panose="020F0502020204030204" pitchFamily="34" charset="0"/>
                        </a:rPr>
                        <a:t>sep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3,685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722827747"/>
                  </a:ext>
                </a:extLst>
              </a:tr>
              <a:tr h="190500">
                <a:tc>
                  <a:txBody>
                    <a:bodyPr/>
                    <a:lstStyle/>
                    <a:p>
                      <a:pPr algn="ctr" fontAlgn="b"/>
                      <a:r>
                        <a:rPr lang="es-GT" sz="1100" b="0" i="0" u="none" strike="noStrike">
                          <a:solidFill>
                            <a:srgbClr val="FFFFFF"/>
                          </a:solidFill>
                          <a:effectLst/>
                          <a:latin typeface="Calibri" panose="020F0502020204030204" pitchFamily="34" charset="0"/>
                        </a:rPr>
                        <a:t>oct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4,180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923881153"/>
                  </a:ext>
                </a:extLst>
              </a:tr>
              <a:tr h="190500">
                <a:tc>
                  <a:txBody>
                    <a:bodyPr/>
                    <a:lstStyle/>
                    <a:p>
                      <a:pPr algn="ctr" fontAlgn="b"/>
                      <a:r>
                        <a:rPr lang="es-GT" sz="1100" b="0" i="0" u="none" strike="noStrike">
                          <a:solidFill>
                            <a:srgbClr val="FFFFFF"/>
                          </a:solidFill>
                          <a:effectLst/>
                          <a:latin typeface="Calibri" panose="020F0502020204030204" pitchFamily="34" charset="0"/>
                        </a:rPr>
                        <a:t>nov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4,702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198120056"/>
                  </a:ext>
                </a:extLst>
              </a:tr>
              <a:tr h="190500">
                <a:tc>
                  <a:txBody>
                    <a:bodyPr/>
                    <a:lstStyle/>
                    <a:p>
                      <a:pPr algn="ctr" fontAlgn="b"/>
                      <a:r>
                        <a:rPr lang="es-GT" sz="1100" b="0" i="0" u="none" strike="noStrike">
                          <a:solidFill>
                            <a:srgbClr val="FFFFFF"/>
                          </a:solidFill>
                          <a:effectLst/>
                          <a:latin typeface="Calibri" panose="020F0502020204030204" pitchFamily="34" charset="0"/>
                        </a:rPr>
                        <a:t>dic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dirty="0">
                          <a:solidFill>
                            <a:srgbClr val="FF0000"/>
                          </a:solidFill>
                          <a:effectLst/>
                          <a:latin typeface="Calibri" panose="020F0502020204030204" pitchFamily="34" charset="0"/>
                        </a:rPr>
                        <a:t>5,260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72931225"/>
                  </a:ext>
                </a:extLst>
              </a:tr>
            </a:tbl>
          </a:graphicData>
        </a:graphic>
      </p:graphicFrame>
      <p:graphicFrame>
        <p:nvGraphicFramePr>
          <p:cNvPr id="9" name="Gráfico 8">
            <a:extLst>
              <a:ext uri="{FF2B5EF4-FFF2-40B4-BE49-F238E27FC236}">
                <a16:creationId xmlns:a16="http://schemas.microsoft.com/office/drawing/2014/main" id="{480CA7E4-A146-427B-800A-BFCD198AAD3B}"/>
              </a:ext>
            </a:extLst>
          </p:cNvPr>
          <p:cNvGraphicFramePr>
            <a:graphicFrameLocks/>
          </p:cNvGraphicFramePr>
          <p:nvPr>
            <p:extLst>
              <p:ext uri="{D42A27DB-BD31-4B8C-83A1-F6EECF244321}">
                <p14:modId xmlns:p14="http://schemas.microsoft.com/office/powerpoint/2010/main" val="1415904722"/>
              </p:ext>
            </p:extLst>
          </p:nvPr>
        </p:nvGraphicFramePr>
        <p:xfrm>
          <a:off x="442993" y="4272619"/>
          <a:ext cx="6480853"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Tabla 9">
            <a:extLst>
              <a:ext uri="{FF2B5EF4-FFF2-40B4-BE49-F238E27FC236}">
                <a16:creationId xmlns:a16="http://schemas.microsoft.com/office/drawing/2014/main" id="{56513B70-B64B-48A4-B623-DB134A26509F}"/>
              </a:ext>
            </a:extLst>
          </p:cNvPr>
          <p:cNvGraphicFramePr>
            <a:graphicFrameLocks noGrp="1"/>
          </p:cNvGraphicFramePr>
          <p:nvPr>
            <p:extLst>
              <p:ext uri="{D42A27DB-BD31-4B8C-83A1-F6EECF244321}">
                <p14:modId xmlns:p14="http://schemas.microsoft.com/office/powerpoint/2010/main" val="993142995"/>
              </p:ext>
            </p:extLst>
          </p:nvPr>
        </p:nvGraphicFramePr>
        <p:xfrm>
          <a:off x="8526505" y="4178760"/>
          <a:ext cx="1841500" cy="2449893"/>
        </p:xfrm>
        <a:graphic>
          <a:graphicData uri="http://schemas.openxmlformats.org/drawingml/2006/table">
            <a:tbl>
              <a:tblPr/>
              <a:tblGrid>
                <a:gridCol w="393700">
                  <a:extLst>
                    <a:ext uri="{9D8B030D-6E8A-4147-A177-3AD203B41FA5}">
                      <a16:colId xmlns:a16="http://schemas.microsoft.com/office/drawing/2014/main" val="4087245861"/>
                    </a:ext>
                  </a:extLst>
                </a:gridCol>
                <a:gridCol w="723900">
                  <a:extLst>
                    <a:ext uri="{9D8B030D-6E8A-4147-A177-3AD203B41FA5}">
                      <a16:colId xmlns:a16="http://schemas.microsoft.com/office/drawing/2014/main" val="4016212614"/>
                    </a:ext>
                  </a:extLst>
                </a:gridCol>
                <a:gridCol w="723900">
                  <a:extLst>
                    <a:ext uri="{9D8B030D-6E8A-4147-A177-3AD203B41FA5}">
                      <a16:colId xmlns:a16="http://schemas.microsoft.com/office/drawing/2014/main" val="1701189265"/>
                    </a:ext>
                  </a:extLst>
                </a:gridCol>
              </a:tblGrid>
              <a:tr h="105941">
                <a:tc>
                  <a:txBody>
                    <a:bodyPr/>
                    <a:lstStyle/>
                    <a:p>
                      <a:pPr algn="ctr" fontAlgn="b"/>
                      <a:r>
                        <a:rPr lang="es-GT" sz="1100" b="0" i="0" u="none" strike="noStrike">
                          <a:solidFill>
                            <a:srgbClr val="FFFFFF"/>
                          </a:solidFill>
                          <a:effectLst/>
                          <a:latin typeface="Calibri" panose="020F0502020204030204" pitchFamily="34" charset="0"/>
                        </a:rPr>
                        <a:t>EDAD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100" b="0" i="0" u="none" strike="noStrike">
                          <a:solidFill>
                            <a:srgbClr val="FFFFFF"/>
                          </a:solidFill>
                          <a:effectLst/>
                          <a:latin typeface="Calibri" panose="020F0502020204030204" pitchFamily="34" charset="0"/>
                        </a:rPr>
                        <a:t>PERIODO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100" b="0" i="0" u="none" strike="noStrike">
                          <a:solidFill>
                            <a:srgbClr val="FFFFFF"/>
                          </a:solidFill>
                          <a:effectLst/>
                          <a:latin typeface="Calibri" panose="020F0502020204030204" pitchFamily="34" charset="0"/>
                        </a:rPr>
                        <a:t>SEVEROS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315462790"/>
                  </a:ext>
                </a:extLst>
              </a:tr>
              <a:tr h="189394">
                <a:tc>
                  <a:txBody>
                    <a:bodyPr/>
                    <a:lstStyle/>
                    <a:p>
                      <a:pPr algn="ctr" fontAlgn="b"/>
                      <a:r>
                        <a:rPr lang="es-GT" sz="1100" b="0" i="0" u="none" strike="noStrike">
                          <a:solidFill>
                            <a:srgbClr val="FFFFFF"/>
                          </a:solidFill>
                          <a:effectLst/>
                          <a:latin typeface="Calibri" panose="020F0502020204030204" pitchFamily="34" charset="0"/>
                        </a:rPr>
                        <a:t>ene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49021765"/>
                  </a:ext>
                </a:extLst>
              </a:tr>
              <a:tr h="189394">
                <a:tc>
                  <a:txBody>
                    <a:bodyPr/>
                    <a:lstStyle/>
                    <a:p>
                      <a:pPr algn="ctr" fontAlgn="b"/>
                      <a:r>
                        <a:rPr lang="es-GT" sz="1100" b="0" i="0" u="none" strike="noStrike">
                          <a:solidFill>
                            <a:srgbClr val="FFFFFF"/>
                          </a:solidFill>
                          <a:effectLst/>
                          <a:latin typeface="Calibri" panose="020F0502020204030204" pitchFamily="34" charset="0"/>
                        </a:rPr>
                        <a:t>feb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218550722"/>
                  </a:ext>
                </a:extLst>
              </a:tr>
              <a:tr h="189394">
                <a:tc>
                  <a:txBody>
                    <a:bodyPr/>
                    <a:lstStyle/>
                    <a:p>
                      <a:pPr algn="ctr" fontAlgn="b"/>
                      <a:r>
                        <a:rPr lang="es-GT" sz="1100" b="0" i="0" u="none" strike="noStrike">
                          <a:solidFill>
                            <a:srgbClr val="FFFFFF"/>
                          </a:solidFill>
                          <a:effectLst/>
                          <a:latin typeface="Calibri" panose="020F0502020204030204" pitchFamily="34" charset="0"/>
                        </a:rPr>
                        <a:t>mar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127458487"/>
                  </a:ext>
                </a:extLst>
              </a:tr>
              <a:tr h="189394">
                <a:tc>
                  <a:txBody>
                    <a:bodyPr/>
                    <a:lstStyle/>
                    <a:p>
                      <a:pPr algn="ctr" fontAlgn="b"/>
                      <a:r>
                        <a:rPr lang="es-GT" sz="1100" b="0" i="0" u="none" strike="noStrike">
                          <a:solidFill>
                            <a:srgbClr val="FFFFFF"/>
                          </a:solidFill>
                          <a:effectLst/>
                          <a:latin typeface="Calibri" panose="020F0502020204030204" pitchFamily="34" charset="0"/>
                        </a:rPr>
                        <a:t>abr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77340156"/>
                  </a:ext>
                </a:extLst>
              </a:tr>
              <a:tr h="189394">
                <a:tc>
                  <a:txBody>
                    <a:bodyPr/>
                    <a:lstStyle/>
                    <a:p>
                      <a:pPr algn="ctr" fontAlgn="b"/>
                      <a:r>
                        <a:rPr lang="es-GT" sz="1100" b="0" i="0" u="none" strike="noStrike">
                          <a:solidFill>
                            <a:srgbClr val="FFFFFF"/>
                          </a:solidFill>
                          <a:effectLst/>
                          <a:latin typeface="Calibri" panose="020F0502020204030204" pitchFamily="34" charset="0"/>
                        </a:rPr>
                        <a:t>may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124341224"/>
                  </a:ext>
                </a:extLst>
              </a:tr>
              <a:tr h="189394">
                <a:tc>
                  <a:txBody>
                    <a:bodyPr/>
                    <a:lstStyle/>
                    <a:p>
                      <a:pPr algn="ctr" fontAlgn="b"/>
                      <a:r>
                        <a:rPr lang="es-GT" sz="1100" b="0" i="0" u="none" strike="noStrike">
                          <a:solidFill>
                            <a:srgbClr val="FFFFFF"/>
                          </a:solidFill>
                          <a:effectLst/>
                          <a:latin typeface="Calibri" panose="020F0502020204030204" pitchFamily="34" charset="0"/>
                        </a:rPr>
                        <a:t>jun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882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262409807"/>
                  </a:ext>
                </a:extLst>
              </a:tr>
              <a:tr h="189394">
                <a:tc>
                  <a:txBody>
                    <a:bodyPr/>
                    <a:lstStyle/>
                    <a:p>
                      <a:pPr algn="ctr" fontAlgn="b"/>
                      <a:r>
                        <a:rPr lang="es-GT" sz="1100" b="0" i="0" u="none" strike="noStrike">
                          <a:solidFill>
                            <a:srgbClr val="FFFFFF"/>
                          </a:solidFill>
                          <a:effectLst/>
                          <a:latin typeface="Calibri" panose="020F0502020204030204" pitchFamily="34" charset="0"/>
                        </a:rPr>
                        <a:t>jul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FFFF"/>
                          </a:solidFill>
                          <a:effectLst/>
                          <a:latin typeface="Calibri" panose="020F0502020204030204" pitchFamily="34" charset="0"/>
                        </a:rPr>
                        <a:t>1,456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142175403"/>
                  </a:ext>
                </a:extLst>
              </a:tr>
              <a:tr h="189394">
                <a:tc>
                  <a:txBody>
                    <a:bodyPr/>
                    <a:lstStyle/>
                    <a:p>
                      <a:pPr algn="ctr" fontAlgn="b"/>
                      <a:r>
                        <a:rPr lang="es-GT" sz="1100" b="0" i="0" u="none" strike="noStrike">
                          <a:solidFill>
                            <a:srgbClr val="FFFFFF"/>
                          </a:solidFill>
                          <a:effectLst/>
                          <a:latin typeface="Calibri" panose="020F0502020204030204" pitchFamily="34" charset="0"/>
                        </a:rPr>
                        <a:t>ago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842648159"/>
                  </a:ext>
                </a:extLst>
              </a:tr>
              <a:tr h="189394">
                <a:tc>
                  <a:txBody>
                    <a:bodyPr/>
                    <a:lstStyle/>
                    <a:p>
                      <a:pPr algn="ctr" fontAlgn="b"/>
                      <a:r>
                        <a:rPr lang="es-GT" sz="1100" b="0" i="0" u="none" strike="noStrike">
                          <a:solidFill>
                            <a:srgbClr val="FFFFFF"/>
                          </a:solidFill>
                          <a:effectLst/>
                          <a:latin typeface="Calibri" panose="020F0502020204030204" pitchFamily="34" charset="0"/>
                        </a:rPr>
                        <a:t>sep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1,579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71961931"/>
                  </a:ext>
                </a:extLst>
              </a:tr>
              <a:tr h="189394">
                <a:tc>
                  <a:txBody>
                    <a:bodyPr/>
                    <a:lstStyle/>
                    <a:p>
                      <a:pPr algn="ctr" fontAlgn="b"/>
                      <a:r>
                        <a:rPr lang="es-GT" sz="1100" b="0" i="0" u="none" strike="noStrike">
                          <a:solidFill>
                            <a:srgbClr val="FFFFFF"/>
                          </a:solidFill>
                          <a:effectLst/>
                          <a:latin typeface="Calibri" panose="020F0502020204030204" pitchFamily="34" charset="0"/>
                        </a:rPr>
                        <a:t>oct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494897405"/>
                  </a:ext>
                </a:extLst>
              </a:tr>
              <a:tr h="189394">
                <a:tc>
                  <a:txBody>
                    <a:bodyPr/>
                    <a:lstStyle/>
                    <a:p>
                      <a:pPr algn="ctr" fontAlgn="b"/>
                      <a:r>
                        <a:rPr lang="es-GT" sz="1100" b="0" i="0" u="none" strike="noStrike">
                          <a:solidFill>
                            <a:srgbClr val="FFFFFF"/>
                          </a:solidFill>
                          <a:effectLst/>
                          <a:latin typeface="Calibri" panose="020F0502020204030204" pitchFamily="34" charset="0"/>
                        </a:rPr>
                        <a:t>nov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789244792"/>
                  </a:ext>
                </a:extLst>
              </a:tr>
              <a:tr h="189394">
                <a:tc>
                  <a:txBody>
                    <a:bodyPr/>
                    <a:lstStyle/>
                    <a:p>
                      <a:pPr algn="ctr" fontAlgn="b"/>
                      <a:r>
                        <a:rPr lang="es-GT" sz="1100" b="0" i="0" u="none" strike="noStrike">
                          <a:solidFill>
                            <a:srgbClr val="FFFFFF"/>
                          </a:solidFill>
                          <a:effectLst/>
                          <a:latin typeface="Calibri" panose="020F0502020204030204" pitchFamily="34" charset="0"/>
                        </a:rPr>
                        <a:t>dic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a:solidFill>
                            <a:srgbClr val="FF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100" b="0" i="0" u="none" strike="noStrike" dirty="0">
                          <a:solidFill>
                            <a:srgbClr val="FF0000"/>
                          </a:solidFill>
                          <a:effectLst/>
                          <a:latin typeface="Calibri" panose="020F0502020204030204" pitchFamily="34" charset="0"/>
                        </a:rPr>
                        <a:t>2,254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856130058"/>
                  </a:ext>
                </a:extLst>
              </a:tr>
            </a:tbl>
          </a:graphicData>
        </a:graphic>
      </p:graphicFrame>
      <p:sp>
        <p:nvSpPr>
          <p:cNvPr id="11" name="CuadroTexto 10">
            <a:extLst>
              <a:ext uri="{FF2B5EF4-FFF2-40B4-BE49-F238E27FC236}">
                <a16:creationId xmlns:a16="http://schemas.microsoft.com/office/drawing/2014/main" id="{BDFF8211-B2C1-430E-BEF5-8F5B5FDEA3BC}"/>
              </a:ext>
            </a:extLst>
          </p:cNvPr>
          <p:cNvSpPr txBox="1"/>
          <p:nvPr/>
        </p:nvSpPr>
        <p:spPr>
          <a:xfrm>
            <a:off x="502236" y="3560291"/>
            <a:ext cx="8135125" cy="646331"/>
          </a:xfrm>
          <a:prstGeom prst="rect">
            <a:avLst/>
          </a:prstGeom>
          <a:noFill/>
        </p:spPr>
        <p:txBody>
          <a:bodyPr wrap="square">
            <a:spAutoFit/>
          </a:bodyPr>
          <a:lstStyle/>
          <a:p>
            <a:pPr algn="just"/>
            <a:r>
              <a:rPr lang="es-ES" sz="1800" dirty="0">
                <a:effectLst/>
                <a:latin typeface="Times New Roman" panose="02020603050405020304" pitchFamily="18" charset="0"/>
                <a:ea typeface="Times New Roman" panose="02020603050405020304" pitchFamily="18" charset="0"/>
              </a:rPr>
              <a:t>De los cuales se estima que serán 5,260 pacientes con infección moderada y 2,254 pacientes con infección grave en unidades hospitalarias al mes de diciembre 2,021.</a:t>
            </a:r>
            <a:endParaRPr lang="es-G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9285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1015663"/>
          </a:xfrm>
          <a:prstGeom prst="rect">
            <a:avLst/>
          </a:prstGeom>
          <a:noFill/>
        </p:spPr>
        <p:txBody>
          <a:bodyPr wrap="square" rtlCol="0">
            <a:spAutoFit/>
          </a:bodyPr>
          <a:lstStyle/>
          <a:p>
            <a:pPr algn="ctr"/>
            <a:r>
              <a:rPr lang="es-US" sz="2000" b="1" dirty="0">
                <a:solidFill>
                  <a:schemeClr val="bg1"/>
                </a:solidFill>
                <a:effectLst>
                  <a:outerShdw blurRad="38100" dist="38100" dir="2700000" algn="tl">
                    <a:srgbClr val="000000">
                      <a:alpha val="43137"/>
                    </a:srgbClr>
                  </a:outerShdw>
                </a:effectLst>
              </a:rPr>
              <a:t>PACIENTES FALLECIDOS DE ENERO A JULIO</a:t>
            </a:r>
          </a:p>
          <a:p>
            <a:pPr algn="ctr"/>
            <a:r>
              <a:rPr lang="es-US" sz="2000" b="1" dirty="0">
                <a:solidFill>
                  <a:schemeClr val="bg1"/>
                </a:solidFill>
                <a:effectLst>
                  <a:outerShdw blurRad="38100" dist="38100" dir="2700000" algn="tl">
                    <a:srgbClr val="000000">
                      <a:alpha val="43137"/>
                    </a:srgbClr>
                  </a:outerShdw>
                </a:effectLst>
              </a:rPr>
              <a:t>PROYECCIÓN DE PACIENTES FALLECIDOS  DE AGOSTO A DICIEMBRE 2021</a:t>
            </a:r>
          </a:p>
        </p:txBody>
      </p:sp>
      <p:graphicFrame>
        <p:nvGraphicFramePr>
          <p:cNvPr id="6" name="Gráfico 5">
            <a:extLst>
              <a:ext uri="{FF2B5EF4-FFF2-40B4-BE49-F238E27FC236}">
                <a16:creationId xmlns:a16="http://schemas.microsoft.com/office/drawing/2014/main" id="{FA86B701-2199-435A-809E-8014CCF78E44}"/>
              </a:ext>
            </a:extLst>
          </p:cNvPr>
          <p:cNvGraphicFramePr>
            <a:graphicFrameLocks/>
          </p:cNvGraphicFramePr>
          <p:nvPr>
            <p:extLst>
              <p:ext uri="{D42A27DB-BD31-4B8C-83A1-F6EECF244321}">
                <p14:modId xmlns:p14="http://schemas.microsoft.com/office/powerpoint/2010/main" val="1488780534"/>
              </p:ext>
            </p:extLst>
          </p:nvPr>
        </p:nvGraphicFramePr>
        <p:xfrm>
          <a:off x="852407" y="1291475"/>
          <a:ext cx="7529593" cy="48613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Tabla 1">
            <a:extLst>
              <a:ext uri="{FF2B5EF4-FFF2-40B4-BE49-F238E27FC236}">
                <a16:creationId xmlns:a16="http://schemas.microsoft.com/office/drawing/2014/main" id="{67B25E76-79A5-42DB-A8ED-332543836F6E}"/>
              </a:ext>
            </a:extLst>
          </p:cNvPr>
          <p:cNvGraphicFramePr>
            <a:graphicFrameLocks noGrp="1"/>
          </p:cNvGraphicFramePr>
          <p:nvPr>
            <p:extLst>
              <p:ext uri="{D42A27DB-BD31-4B8C-83A1-F6EECF244321}">
                <p14:modId xmlns:p14="http://schemas.microsoft.com/office/powerpoint/2010/main" val="2838469946"/>
              </p:ext>
            </p:extLst>
          </p:nvPr>
        </p:nvGraphicFramePr>
        <p:xfrm>
          <a:off x="9051010" y="2022612"/>
          <a:ext cx="2991174" cy="3882242"/>
        </p:xfrm>
        <a:graphic>
          <a:graphicData uri="http://schemas.openxmlformats.org/drawingml/2006/table">
            <a:tbl>
              <a:tblPr/>
              <a:tblGrid>
                <a:gridCol w="712922">
                  <a:extLst>
                    <a:ext uri="{9D8B030D-6E8A-4147-A177-3AD203B41FA5}">
                      <a16:colId xmlns:a16="http://schemas.microsoft.com/office/drawing/2014/main" val="340443077"/>
                    </a:ext>
                  </a:extLst>
                </a:gridCol>
                <a:gridCol w="883404">
                  <a:extLst>
                    <a:ext uri="{9D8B030D-6E8A-4147-A177-3AD203B41FA5}">
                      <a16:colId xmlns:a16="http://schemas.microsoft.com/office/drawing/2014/main" val="2592654050"/>
                    </a:ext>
                  </a:extLst>
                </a:gridCol>
                <a:gridCol w="1394848">
                  <a:extLst>
                    <a:ext uri="{9D8B030D-6E8A-4147-A177-3AD203B41FA5}">
                      <a16:colId xmlns:a16="http://schemas.microsoft.com/office/drawing/2014/main" val="2739275511"/>
                    </a:ext>
                  </a:extLst>
                </a:gridCol>
              </a:tblGrid>
              <a:tr h="277303">
                <a:tc>
                  <a:txBody>
                    <a:bodyPr/>
                    <a:lstStyle/>
                    <a:p>
                      <a:pPr algn="ctr" fontAlgn="b"/>
                      <a:r>
                        <a:rPr lang="es-GT" sz="1600" b="0" i="0" u="none" strike="noStrike">
                          <a:solidFill>
                            <a:srgbClr val="FFFFFF"/>
                          </a:solidFill>
                          <a:effectLst/>
                          <a:latin typeface="Calibri" panose="020F0502020204030204" pitchFamily="34" charset="0"/>
                        </a:rPr>
                        <a:t>EDAD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600" b="0" i="0" u="none" strike="noStrike">
                          <a:solidFill>
                            <a:srgbClr val="FFFFFF"/>
                          </a:solidFill>
                          <a:effectLst/>
                          <a:latin typeface="Calibri" panose="020F0502020204030204" pitchFamily="34" charset="0"/>
                        </a:rPr>
                        <a:t>PERIODO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s-GT" sz="1600" b="0" i="0" u="none" strike="noStrike">
                          <a:solidFill>
                            <a:srgbClr val="FFFFFF"/>
                          </a:solidFill>
                          <a:effectLst/>
                          <a:latin typeface="Calibri" panose="020F0502020204030204" pitchFamily="34" charset="0"/>
                        </a:rPr>
                        <a:t>FALLECIDOS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291188052"/>
                  </a:ext>
                </a:extLst>
              </a:tr>
              <a:tr h="277303">
                <a:tc>
                  <a:txBody>
                    <a:bodyPr/>
                    <a:lstStyle/>
                    <a:p>
                      <a:pPr algn="ctr" fontAlgn="b"/>
                      <a:r>
                        <a:rPr lang="es-GT" sz="1600" b="0" i="0" u="none" strike="noStrike">
                          <a:solidFill>
                            <a:srgbClr val="FFFFFF"/>
                          </a:solidFill>
                          <a:effectLst/>
                          <a:latin typeface="Calibri" panose="020F0502020204030204" pitchFamily="34" charset="0"/>
                        </a:rPr>
                        <a:t>ene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754832650"/>
                  </a:ext>
                </a:extLst>
              </a:tr>
              <a:tr h="277303">
                <a:tc>
                  <a:txBody>
                    <a:bodyPr/>
                    <a:lstStyle/>
                    <a:p>
                      <a:pPr algn="ctr" fontAlgn="b"/>
                      <a:r>
                        <a:rPr lang="es-GT" sz="1600" b="0" i="0" u="none" strike="noStrike">
                          <a:solidFill>
                            <a:srgbClr val="FFFFFF"/>
                          </a:solidFill>
                          <a:effectLst/>
                          <a:latin typeface="Calibri" panose="020F0502020204030204" pitchFamily="34" charset="0"/>
                        </a:rPr>
                        <a:t>feb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840201163"/>
                  </a:ext>
                </a:extLst>
              </a:tr>
              <a:tr h="277303">
                <a:tc>
                  <a:txBody>
                    <a:bodyPr/>
                    <a:lstStyle/>
                    <a:p>
                      <a:pPr algn="ctr" fontAlgn="b"/>
                      <a:r>
                        <a:rPr lang="es-GT" sz="1600" b="0" i="0" u="none" strike="noStrike">
                          <a:solidFill>
                            <a:srgbClr val="FFFFFF"/>
                          </a:solidFill>
                          <a:effectLst/>
                          <a:latin typeface="Calibri" panose="020F0502020204030204" pitchFamily="34" charset="0"/>
                        </a:rPr>
                        <a:t>mar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766781367"/>
                  </a:ext>
                </a:extLst>
              </a:tr>
              <a:tr h="277303">
                <a:tc>
                  <a:txBody>
                    <a:bodyPr/>
                    <a:lstStyle/>
                    <a:p>
                      <a:pPr algn="ctr" fontAlgn="b"/>
                      <a:r>
                        <a:rPr lang="es-GT" sz="1600" b="0" i="0" u="none" strike="noStrike">
                          <a:solidFill>
                            <a:srgbClr val="FFFFFF"/>
                          </a:solidFill>
                          <a:effectLst/>
                          <a:latin typeface="Calibri" panose="020F0502020204030204" pitchFamily="34" charset="0"/>
                        </a:rPr>
                        <a:t>abr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587848125"/>
                  </a:ext>
                </a:extLst>
              </a:tr>
              <a:tr h="277303">
                <a:tc>
                  <a:txBody>
                    <a:bodyPr/>
                    <a:lstStyle/>
                    <a:p>
                      <a:pPr algn="ctr" fontAlgn="b"/>
                      <a:r>
                        <a:rPr lang="es-GT" sz="1600" b="0" i="0" u="none" strike="noStrike">
                          <a:solidFill>
                            <a:srgbClr val="FFFFFF"/>
                          </a:solidFill>
                          <a:effectLst/>
                          <a:latin typeface="Calibri" panose="020F0502020204030204" pitchFamily="34" charset="0"/>
                        </a:rPr>
                        <a:t>may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899689996"/>
                  </a:ext>
                </a:extLst>
              </a:tr>
              <a:tr h="277303">
                <a:tc>
                  <a:txBody>
                    <a:bodyPr/>
                    <a:lstStyle/>
                    <a:p>
                      <a:pPr algn="ctr" fontAlgn="b"/>
                      <a:r>
                        <a:rPr lang="es-GT" sz="1600" b="0" i="0" u="none" strike="noStrike">
                          <a:solidFill>
                            <a:srgbClr val="FFFFFF"/>
                          </a:solidFill>
                          <a:effectLst/>
                          <a:latin typeface="Calibri" panose="020F0502020204030204" pitchFamily="34" charset="0"/>
                        </a:rPr>
                        <a:t>jun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273503655"/>
                  </a:ext>
                </a:extLst>
              </a:tr>
              <a:tr h="277303">
                <a:tc>
                  <a:txBody>
                    <a:bodyPr/>
                    <a:lstStyle/>
                    <a:p>
                      <a:pPr algn="ctr" fontAlgn="b"/>
                      <a:r>
                        <a:rPr lang="es-GT" sz="1600" b="0" i="0" u="none" strike="noStrike">
                          <a:solidFill>
                            <a:srgbClr val="FFFFFF"/>
                          </a:solidFill>
                          <a:effectLst/>
                          <a:latin typeface="Calibri" panose="020F0502020204030204" pitchFamily="34" charset="0"/>
                        </a:rPr>
                        <a:t>jul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FFFF"/>
                          </a:solidFill>
                          <a:effectLst/>
                          <a:latin typeface="Calibri" panose="020F0502020204030204" pitchFamily="34" charset="0"/>
                        </a:rPr>
                        <a:t>1175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091370275"/>
                  </a:ext>
                </a:extLst>
              </a:tr>
              <a:tr h="277303">
                <a:tc>
                  <a:txBody>
                    <a:bodyPr/>
                    <a:lstStyle/>
                    <a:p>
                      <a:pPr algn="ctr" fontAlgn="b"/>
                      <a:r>
                        <a:rPr lang="es-GT" sz="1600" b="0" i="0" u="none" strike="noStrike">
                          <a:solidFill>
                            <a:srgbClr val="FFFFFF"/>
                          </a:solidFill>
                          <a:effectLst/>
                          <a:latin typeface="Calibri" panose="020F0502020204030204" pitchFamily="34" charset="0"/>
                        </a:rPr>
                        <a:t>ago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1,095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339161066"/>
                  </a:ext>
                </a:extLst>
              </a:tr>
              <a:tr h="277303">
                <a:tc>
                  <a:txBody>
                    <a:bodyPr/>
                    <a:lstStyle/>
                    <a:p>
                      <a:pPr algn="ctr" fontAlgn="b"/>
                      <a:r>
                        <a:rPr lang="es-GT" sz="1600" b="0" i="0" u="none" strike="noStrike">
                          <a:solidFill>
                            <a:srgbClr val="FFFFFF"/>
                          </a:solidFill>
                          <a:effectLst/>
                          <a:latin typeface="Calibri" panose="020F0502020204030204" pitchFamily="34" charset="0"/>
                        </a:rPr>
                        <a:t>sep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819067583"/>
                  </a:ext>
                </a:extLst>
              </a:tr>
              <a:tr h="277303">
                <a:tc>
                  <a:txBody>
                    <a:bodyPr/>
                    <a:lstStyle/>
                    <a:p>
                      <a:pPr algn="ctr" fontAlgn="b"/>
                      <a:r>
                        <a:rPr lang="es-GT" sz="1600" b="0" i="0" u="none" strike="noStrike">
                          <a:solidFill>
                            <a:srgbClr val="FFFFFF"/>
                          </a:solidFill>
                          <a:effectLst/>
                          <a:latin typeface="Calibri" panose="020F0502020204030204" pitchFamily="34" charset="0"/>
                        </a:rPr>
                        <a:t>oct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625618343"/>
                  </a:ext>
                </a:extLst>
              </a:tr>
              <a:tr h="277303">
                <a:tc>
                  <a:txBody>
                    <a:bodyPr/>
                    <a:lstStyle/>
                    <a:p>
                      <a:pPr algn="ctr" fontAlgn="b"/>
                      <a:r>
                        <a:rPr lang="es-GT" sz="1600" b="0" i="0" u="none" strike="noStrike">
                          <a:solidFill>
                            <a:srgbClr val="FFFFFF"/>
                          </a:solidFill>
                          <a:effectLst/>
                          <a:latin typeface="Calibri" panose="020F0502020204030204" pitchFamily="34" charset="0"/>
                        </a:rPr>
                        <a:t>nov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242652442"/>
                  </a:ext>
                </a:extLst>
              </a:tr>
              <a:tr h="277303">
                <a:tc>
                  <a:txBody>
                    <a:bodyPr/>
                    <a:lstStyle/>
                    <a:p>
                      <a:pPr algn="ctr" fontAlgn="b"/>
                      <a:r>
                        <a:rPr lang="es-GT" sz="1600" b="0" i="0" u="none" strike="noStrike">
                          <a:solidFill>
                            <a:srgbClr val="FFFFFF"/>
                          </a:solidFill>
                          <a:effectLst/>
                          <a:latin typeface="Calibri" panose="020F0502020204030204" pitchFamily="34" charset="0"/>
                        </a:rPr>
                        <a:t>dic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s-GT" sz="1600" b="0" i="0" u="none" strike="noStrike">
                          <a:solidFill>
                            <a:srgbClr val="FF0000"/>
                          </a:solidFill>
                          <a:effectLst/>
                          <a:latin typeface="Calibri" panose="020F0502020204030204" pitchFamily="34" charset="0"/>
                        </a:rPr>
                        <a:t>1,879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83109661"/>
                  </a:ext>
                </a:extLst>
              </a:tr>
              <a:tr h="277303">
                <a:tc gridSpan="2">
                  <a:txBody>
                    <a:bodyPr/>
                    <a:lstStyle/>
                    <a:p>
                      <a:pPr algn="ctr" fontAlgn="b"/>
                      <a:r>
                        <a:rPr lang="es-GT" sz="1600" b="0"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GT"/>
                    </a:p>
                  </a:txBody>
                  <a:tcPr/>
                </a:tc>
                <a:tc>
                  <a:txBody>
                    <a:bodyPr/>
                    <a:lstStyle/>
                    <a:p>
                      <a:pPr algn="ctr" fontAlgn="b"/>
                      <a:r>
                        <a:rPr lang="es-GT" sz="1600" b="0" i="0" u="none" strike="noStrike" dirty="0">
                          <a:solidFill>
                            <a:srgbClr val="000000"/>
                          </a:solidFill>
                          <a:effectLst/>
                          <a:latin typeface="Calibri" panose="020F0502020204030204" pitchFamily="34" charset="0"/>
                        </a:rPr>
                        <a:t>11,013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2176246"/>
                  </a:ext>
                </a:extLst>
              </a:tr>
            </a:tbl>
          </a:graphicData>
        </a:graphic>
      </p:graphicFrame>
      <p:sp>
        <p:nvSpPr>
          <p:cNvPr id="7" name="CuadroTexto 6">
            <a:extLst>
              <a:ext uri="{FF2B5EF4-FFF2-40B4-BE49-F238E27FC236}">
                <a16:creationId xmlns:a16="http://schemas.microsoft.com/office/drawing/2014/main" id="{0DD6E5F8-E1E5-40A2-9AEA-582D2D81901E}"/>
              </a:ext>
            </a:extLst>
          </p:cNvPr>
          <p:cNvSpPr txBox="1"/>
          <p:nvPr/>
        </p:nvSpPr>
        <p:spPr>
          <a:xfrm>
            <a:off x="995121" y="6298602"/>
            <a:ext cx="10201758" cy="646331"/>
          </a:xfrm>
          <a:prstGeom prst="rect">
            <a:avLst/>
          </a:prstGeom>
          <a:noFill/>
        </p:spPr>
        <p:txBody>
          <a:bodyPr wrap="square">
            <a:spAutoFit/>
          </a:bodyPr>
          <a:lstStyle/>
          <a:p>
            <a:r>
              <a:rPr lang="es-ES" sz="1800" dirty="0">
                <a:effectLst/>
                <a:latin typeface="Times New Roman" panose="02020603050405020304" pitchFamily="18" charset="0"/>
                <a:ea typeface="Times New Roman" panose="02020603050405020304" pitchFamily="18" charset="0"/>
              </a:rPr>
              <a:t> Los fallecidos en diciembre llegarían a 1,879 para un total en el año de 11,013 a nivel hospitalario de la Red Nacional del MSPAS. </a:t>
            </a:r>
            <a:endParaRPr lang="es-GT" dirty="0"/>
          </a:p>
        </p:txBody>
      </p:sp>
    </p:spTree>
    <p:extLst>
      <p:ext uri="{BB962C8B-B14F-4D97-AF65-F5344CB8AC3E}">
        <p14:creationId xmlns:p14="http://schemas.microsoft.com/office/powerpoint/2010/main" val="3911638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236010" y="-30643"/>
            <a:ext cx="7393454" cy="1138773"/>
          </a:xfrm>
          <a:prstGeom prst="rect">
            <a:avLst/>
          </a:prstGeom>
          <a:noFill/>
        </p:spPr>
        <p:txBody>
          <a:bodyPr wrap="square" rtlCol="0">
            <a:spAutoFit/>
          </a:bodyPr>
          <a:lstStyle/>
          <a:p>
            <a:pPr algn="ctr" rtl="0">
              <a:defRPr sz="1400" b="0" i="0" u="none" strike="noStrike" kern="1200" spc="0" baseline="0">
                <a:solidFill>
                  <a:sysClr val="windowText" lastClr="000000">
                    <a:lumMod val="65000"/>
                    <a:lumOff val="35000"/>
                  </a:sysClr>
                </a:solidFill>
                <a:latin typeface="+mn-lt"/>
                <a:ea typeface="+mn-ea"/>
                <a:cs typeface="+mn-cs"/>
              </a:defRPr>
            </a:pPr>
            <a:r>
              <a:rPr lang="es-GT" sz="2400" b="1" dirty="0">
                <a:solidFill>
                  <a:schemeClr val="bg1"/>
                </a:solidFill>
              </a:rPr>
              <a:t>PROYECCIÓN</a:t>
            </a:r>
            <a:r>
              <a:rPr lang="es-GT" sz="2400" b="1" baseline="0" dirty="0">
                <a:solidFill>
                  <a:schemeClr val="bg1"/>
                </a:solidFill>
              </a:rPr>
              <a:t> DE CAMAS PARA ATENCIÓN DE PACIENTE </a:t>
            </a:r>
            <a:r>
              <a:rPr lang="es-GT" sz="2400" b="1" dirty="0">
                <a:solidFill>
                  <a:schemeClr val="bg1"/>
                </a:solidFill>
              </a:rPr>
              <a:t>SEVEROS</a:t>
            </a:r>
          </a:p>
          <a:p>
            <a:pPr algn="ctr"/>
            <a:r>
              <a:rPr lang="es-US" sz="2000" b="1" dirty="0">
                <a:solidFill>
                  <a:schemeClr val="bg1"/>
                </a:solidFill>
              </a:rPr>
              <a:t>SEGÚN OCUPACIÓN  23 DE AGOSTO 2021</a:t>
            </a:r>
          </a:p>
        </p:txBody>
      </p:sp>
      <p:graphicFrame>
        <p:nvGraphicFramePr>
          <p:cNvPr id="8" name="Gráfico 7">
            <a:extLst>
              <a:ext uri="{FF2B5EF4-FFF2-40B4-BE49-F238E27FC236}">
                <a16:creationId xmlns:a16="http://schemas.microsoft.com/office/drawing/2014/main" id="{F2F2B73D-4FA5-4CD1-89CD-B0E5C1A096B9}"/>
              </a:ext>
            </a:extLst>
          </p:cNvPr>
          <p:cNvGraphicFramePr>
            <a:graphicFrameLocks/>
          </p:cNvGraphicFramePr>
          <p:nvPr>
            <p:extLst>
              <p:ext uri="{D42A27DB-BD31-4B8C-83A1-F6EECF244321}">
                <p14:modId xmlns:p14="http://schemas.microsoft.com/office/powerpoint/2010/main" val="3007918281"/>
              </p:ext>
            </p:extLst>
          </p:nvPr>
        </p:nvGraphicFramePr>
        <p:xfrm>
          <a:off x="236010" y="1246636"/>
          <a:ext cx="11121531" cy="4662815"/>
        </p:xfrm>
        <a:graphic>
          <a:graphicData uri="http://schemas.openxmlformats.org/drawingml/2006/chart">
            <c:chart xmlns:c="http://schemas.openxmlformats.org/drawingml/2006/chart" xmlns:r="http://schemas.openxmlformats.org/officeDocument/2006/relationships" r:id="rId3"/>
          </a:graphicData>
        </a:graphic>
      </p:graphicFrame>
      <p:sp>
        <p:nvSpPr>
          <p:cNvPr id="4" name="CuadroTexto 3">
            <a:extLst>
              <a:ext uri="{FF2B5EF4-FFF2-40B4-BE49-F238E27FC236}">
                <a16:creationId xmlns:a16="http://schemas.microsoft.com/office/drawing/2014/main" id="{0CE081A6-C0A9-453E-AF82-B7C88225CA2D}"/>
              </a:ext>
            </a:extLst>
          </p:cNvPr>
          <p:cNvSpPr txBox="1"/>
          <p:nvPr/>
        </p:nvSpPr>
        <p:spPr>
          <a:xfrm>
            <a:off x="0" y="6076058"/>
            <a:ext cx="11300439" cy="646331"/>
          </a:xfrm>
          <a:prstGeom prst="rect">
            <a:avLst/>
          </a:prstGeom>
          <a:noFill/>
        </p:spPr>
        <p:txBody>
          <a:bodyPr wrap="square" rtlCol="0">
            <a:spAutoFit/>
          </a:bodyPr>
          <a:lstStyle/>
          <a:p>
            <a:r>
              <a:rPr lang="es-MX" dirty="0"/>
              <a:t>ACTUALMENTE SE NECESITAN HABILITAR INMEDIATAMENTE 308 CAMAS MAS PARA PACIENTES SEVEROS Y DE ACUERDO CON EL CRECIMIENTO DE CASOS SE DEBEN DE IR HABILITANDO MAS PROGRESIVAMENTE.</a:t>
            </a:r>
            <a:endParaRPr lang="es-GT" dirty="0"/>
          </a:p>
        </p:txBody>
      </p:sp>
    </p:spTree>
    <p:extLst>
      <p:ext uri="{BB962C8B-B14F-4D97-AF65-F5344CB8AC3E}">
        <p14:creationId xmlns:p14="http://schemas.microsoft.com/office/powerpoint/2010/main" val="3123354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4">
            <a:extLst>
              <a:ext uri="{FF2B5EF4-FFF2-40B4-BE49-F238E27FC236}">
                <a16:creationId xmlns:a16="http://schemas.microsoft.com/office/drawing/2014/main" id="{842A5E55-3CDA-4BE1-94C5-3B145277F37B}"/>
              </a:ext>
            </a:extLst>
          </p:cNvPr>
          <p:cNvSpPr txBox="1"/>
          <p:nvPr/>
        </p:nvSpPr>
        <p:spPr>
          <a:xfrm>
            <a:off x="0" y="2705725"/>
            <a:ext cx="11220450" cy="769441"/>
          </a:xfrm>
          <a:prstGeom prst="rect">
            <a:avLst/>
          </a:prstGeom>
          <a:noFill/>
        </p:spPr>
        <p:txBody>
          <a:bodyPr wrap="square" rtlCol="0">
            <a:spAutoFit/>
          </a:bodyPr>
          <a:lstStyle/>
          <a:p>
            <a:r>
              <a:rPr lang="es-MX" sz="4400" dirty="0">
                <a:solidFill>
                  <a:schemeClr val="bg1"/>
                </a:solidFill>
              </a:rPr>
              <a:t>SITUACIÓN IGSS</a:t>
            </a:r>
            <a:endParaRPr lang="es-GT" sz="4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577576388"/>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7664" b="85923"/>
          <a:stretch/>
        </p:blipFill>
        <p:spPr>
          <a:xfrm>
            <a:off x="9820606" y="0"/>
            <a:ext cx="2371394" cy="571500"/>
          </a:xfrm>
          <a:prstGeom prst="rect">
            <a:avLst/>
          </a:prstGeom>
        </p:spPr>
      </p:pic>
      <p:pic>
        <p:nvPicPr>
          <p:cNvPr id="4" name="Imagen 3" descr="Imagen que contiene Escala de tiempo&#10;&#10;Descripción generada automáticamente">
            <a:extLst>
              <a:ext uri="{FF2B5EF4-FFF2-40B4-BE49-F238E27FC236}">
                <a16:creationId xmlns:a16="http://schemas.microsoft.com/office/drawing/2014/main" id="{36B2812C-7ED3-4442-8B0A-CB5BD7D32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1" y="195943"/>
            <a:ext cx="9494035" cy="6662057"/>
          </a:xfrm>
          <a:prstGeom prst="rect">
            <a:avLst/>
          </a:prstGeom>
        </p:spPr>
      </p:pic>
    </p:spTree>
    <p:extLst>
      <p:ext uri="{BB962C8B-B14F-4D97-AF65-F5344CB8AC3E}">
        <p14:creationId xmlns:p14="http://schemas.microsoft.com/office/powerpoint/2010/main" val="1768271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 y="-15737"/>
            <a:ext cx="12181045" cy="6743700"/>
          </a:xfrm>
          <a:prstGeom prst="rect">
            <a:avLst/>
          </a:prstGeom>
        </p:spPr>
      </p:pic>
      <p:sp>
        <p:nvSpPr>
          <p:cNvPr id="3" name="TextBox 2"/>
          <p:cNvSpPr txBox="1"/>
          <p:nvPr/>
        </p:nvSpPr>
        <p:spPr>
          <a:xfrm>
            <a:off x="275396" y="130037"/>
            <a:ext cx="6648450" cy="707886"/>
          </a:xfrm>
          <a:prstGeom prst="rect">
            <a:avLst/>
          </a:prstGeom>
          <a:noFill/>
        </p:spPr>
        <p:txBody>
          <a:bodyPr wrap="square" rtlCol="0">
            <a:spAutoFit/>
          </a:bodyPr>
          <a:lstStyle/>
          <a:p>
            <a:pPr algn="ctr"/>
            <a:r>
              <a:rPr lang="es-MX" sz="2000">
                <a:solidFill>
                  <a:schemeClr val="bg1"/>
                </a:solidFill>
              </a:rPr>
              <a:t>H. PROYECCIONES: Modelo SEIR Modificado IGSS</a:t>
            </a:r>
            <a:br>
              <a:rPr lang="es-MX" sz="2000">
                <a:solidFill>
                  <a:schemeClr val="bg1"/>
                </a:solidFill>
              </a:rPr>
            </a:br>
            <a:r>
              <a:rPr lang="es-MX" sz="2000">
                <a:solidFill>
                  <a:schemeClr val="bg1"/>
                </a:solidFill>
              </a:rPr>
              <a:t>Escenario Medio Septiembre - Noviembre</a:t>
            </a:r>
            <a:endParaRPr lang="en-US" sz="2000" dirty="0">
              <a:solidFill>
                <a:schemeClr val="bg1"/>
              </a:solidFill>
            </a:endParaRPr>
          </a:p>
        </p:txBody>
      </p:sp>
      <p:pic>
        <p:nvPicPr>
          <p:cNvPr id="4" name="Content Placeholder 10">
            <a:extLst>
              <a:ext uri="{FF2B5EF4-FFF2-40B4-BE49-F238E27FC236}">
                <a16:creationId xmlns:a16="http://schemas.microsoft.com/office/drawing/2014/main" id="{07D93AE3-25C6-485B-A303-37EED8EBA673}"/>
              </a:ext>
            </a:extLst>
          </p:cNvPr>
          <p:cNvPicPr>
            <a:picLocks noGrp="1" noChangeAspect="1"/>
          </p:cNvPicPr>
          <p:nvPr/>
        </p:nvPicPr>
        <p:blipFill>
          <a:blip r:embed="rId4"/>
          <a:stretch>
            <a:fillRect/>
          </a:stretch>
        </p:blipFill>
        <p:spPr>
          <a:xfrm>
            <a:off x="2243138" y="1709196"/>
            <a:ext cx="7696200" cy="1504950"/>
          </a:xfrm>
          <a:prstGeom prst="rect">
            <a:avLst/>
          </a:prstGeom>
        </p:spPr>
      </p:pic>
      <p:pic>
        <p:nvPicPr>
          <p:cNvPr id="6" name="Picture 12">
            <a:extLst>
              <a:ext uri="{FF2B5EF4-FFF2-40B4-BE49-F238E27FC236}">
                <a16:creationId xmlns:a16="http://schemas.microsoft.com/office/drawing/2014/main" id="{D3BD6DAF-8799-4F4A-898F-8266E6D6E707}"/>
              </a:ext>
            </a:extLst>
          </p:cNvPr>
          <p:cNvPicPr>
            <a:picLocks noChangeAspect="1"/>
          </p:cNvPicPr>
          <p:nvPr/>
        </p:nvPicPr>
        <p:blipFill>
          <a:blip r:embed="rId5"/>
          <a:stretch>
            <a:fillRect/>
          </a:stretch>
        </p:blipFill>
        <p:spPr>
          <a:xfrm>
            <a:off x="833438" y="3596229"/>
            <a:ext cx="10525125" cy="1552575"/>
          </a:xfrm>
          <a:prstGeom prst="rect">
            <a:avLst/>
          </a:prstGeom>
        </p:spPr>
      </p:pic>
    </p:spTree>
    <p:extLst>
      <p:ext uri="{BB962C8B-B14F-4D97-AF65-F5344CB8AC3E}">
        <p14:creationId xmlns:p14="http://schemas.microsoft.com/office/powerpoint/2010/main" val="577504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E8D494-9D9C-4C56-8AE3-4A02DD177F19}"/>
              </a:ext>
            </a:extLst>
          </p:cNvPr>
          <p:cNvSpPr txBox="1">
            <a:spLocks/>
          </p:cNvSpPr>
          <p:nvPr/>
        </p:nvSpPr>
        <p:spPr>
          <a:xfrm>
            <a:off x="178236" y="2922100"/>
            <a:ext cx="11029616" cy="10138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dirty="0">
                <a:solidFill>
                  <a:schemeClr val="bg1"/>
                </a:solidFill>
              </a:rPr>
              <a:t>LABORATORIO NACIONAL DE SALUD</a:t>
            </a:r>
            <a:endParaRPr lang="es-GT" dirty="0">
              <a:solidFill>
                <a:schemeClr val="bg1"/>
              </a:solidFill>
            </a:endParaRPr>
          </a:p>
        </p:txBody>
      </p:sp>
    </p:spTree>
    <p:extLst>
      <p:ext uri="{BB962C8B-B14F-4D97-AF65-F5344CB8AC3E}">
        <p14:creationId xmlns:p14="http://schemas.microsoft.com/office/powerpoint/2010/main" val="546648399"/>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53897" y="1016054"/>
            <a:ext cx="11029616" cy="531221"/>
          </a:xfrm>
        </p:spPr>
        <p:txBody>
          <a:bodyPr/>
          <a:lstStyle/>
          <a:p>
            <a:r>
              <a:rPr lang="es-GT" dirty="0"/>
              <a:t>DESCENTRALIZACI</a:t>
            </a:r>
            <a:r>
              <a:rPr lang="es-ES" dirty="0" err="1"/>
              <a:t>óN</a:t>
            </a:r>
            <a:r>
              <a:rPr lang="es-ES" dirty="0"/>
              <a:t> DEL DIAGNÓSTICO DE COVID-19</a:t>
            </a:r>
            <a:endParaRPr lang="es-ES_tradnl" dirty="0"/>
          </a:p>
        </p:txBody>
      </p:sp>
      <p:sp>
        <p:nvSpPr>
          <p:cNvPr id="4" name="Marcador de contenido 2"/>
          <p:cNvSpPr txBox="1">
            <a:spLocks/>
          </p:cNvSpPr>
          <p:nvPr/>
        </p:nvSpPr>
        <p:spPr>
          <a:xfrm>
            <a:off x="654258" y="2073625"/>
            <a:ext cx="4900382" cy="4108810"/>
          </a:xfrm>
          <a:prstGeom prst="rect">
            <a:avLst/>
          </a:prstGeom>
        </p:spPr>
        <p:txBody>
          <a:bodyPr vert="horz" lIns="91440" tIns="45720" rIns="91440" bIns="45720" numCol="1"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just" defTabSz="457200" rtl="0" eaLnBrk="1" fontAlgn="auto" latinLnBrk="0" hangingPunct="1">
              <a:lnSpc>
                <a:spcPct val="120000"/>
              </a:lnSpc>
              <a:spcBef>
                <a:spcPts val="0"/>
              </a:spcBef>
              <a:spcAft>
                <a:spcPts val="600"/>
              </a:spcAft>
              <a:buClr>
                <a:srgbClr val="4590B8"/>
              </a:buClr>
              <a:buSzPct val="92000"/>
              <a:buFont typeface="Wingdings 2" panose="05020102010507070707" pitchFamily="18" charset="2"/>
              <a:buNone/>
              <a:tabLst/>
              <a:defRPr/>
            </a:pPr>
            <a:r>
              <a:rPr kumimoji="0" lang="es-MX" sz="2800" b="1" i="0" u="none" strike="noStrike" kern="1200" cap="none" spc="0" normalizeH="0" baseline="0" noProof="0" dirty="0">
                <a:ln>
                  <a:noFill/>
                </a:ln>
                <a:solidFill>
                  <a:srgbClr val="3D3D3D"/>
                </a:solidFill>
                <a:effectLst/>
                <a:uLnTx/>
                <a:uFillTx/>
                <a:latin typeface="Gill Sans MT"/>
                <a:ea typeface="+mn-ea"/>
                <a:cs typeface="+mn-cs"/>
              </a:rPr>
              <a:t>Agosto-Octubre 2020</a:t>
            </a:r>
            <a:r>
              <a:rPr kumimoji="0" lang="es-MX" sz="2000" b="0" i="0" u="none" strike="noStrike" kern="1200" cap="none" spc="0" normalizeH="0" baseline="0" noProof="0" dirty="0">
                <a:ln>
                  <a:noFill/>
                </a:ln>
                <a:solidFill>
                  <a:srgbClr val="3D3D3D"/>
                </a:solidFill>
                <a:effectLst/>
                <a:uLnTx/>
                <a:uFillTx/>
                <a:latin typeface="Gill Sans MT"/>
                <a:ea typeface="+mn-ea"/>
                <a:cs typeface="+mn-cs"/>
              </a:rPr>
              <a:t> </a:t>
            </a:r>
          </a:p>
          <a:p>
            <a:pPr marL="306000" marR="0" lvl="0" indent="-306000" algn="just" defTabSz="457200" rtl="0" eaLnBrk="1" fontAlgn="auto" latinLnBrk="0" hangingPunct="1">
              <a:lnSpc>
                <a:spcPct val="120000"/>
              </a:lnSpc>
              <a:spcBef>
                <a:spcPts val="0"/>
              </a:spcBef>
              <a:spcAft>
                <a:spcPts val="600"/>
              </a:spcAft>
              <a:buClr>
                <a:srgbClr val="4590B8"/>
              </a:buClr>
              <a:buSzPct val="92000"/>
              <a:buFont typeface="Wingdings 2" panose="05020102010507070707" pitchFamily="18" charset="2"/>
              <a:buChar char=""/>
              <a:tabLst/>
              <a:defRPr/>
            </a:pPr>
            <a:r>
              <a:rPr kumimoji="0" lang="es-MX" sz="2000" b="0" i="0" u="none" strike="noStrike" kern="1200" cap="none" spc="0" normalizeH="0" baseline="0" noProof="0" dirty="0">
                <a:ln>
                  <a:noFill/>
                </a:ln>
                <a:solidFill>
                  <a:srgbClr val="3D3D3D"/>
                </a:solidFill>
                <a:effectLst/>
                <a:uLnTx/>
                <a:uFillTx/>
                <a:latin typeface="Gill Sans MT"/>
                <a:ea typeface="+mn-ea"/>
                <a:cs typeface="+mn-cs"/>
              </a:rPr>
              <a:t>Se pone en marcha el “</a:t>
            </a:r>
            <a:r>
              <a:rPr kumimoji="0" lang="es-MX" sz="2000" b="1" i="0" u="none" strike="noStrike" kern="1200" cap="none" spc="0" normalizeH="0" baseline="0" noProof="0" dirty="0">
                <a:ln>
                  <a:noFill/>
                </a:ln>
                <a:solidFill>
                  <a:srgbClr val="3D3D3D"/>
                </a:solidFill>
                <a:effectLst/>
                <a:uLnTx/>
                <a:uFillTx/>
                <a:latin typeface="Gill Sans MT"/>
                <a:ea typeface="+mn-ea"/>
                <a:cs typeface="+mn-cs"/>
              </a:rPr>
              <a:t>Plan de descentralización de pruebas de Antígeno y Amplificación Molecular para la detección de COVID-19</a:t>
            </a:r>
            <a:r>
              <a:rPr kumimoji="0" lang="es-MX" sz="2000" b="0" i="0" u="none" strike="noStrike" kern="1200" cap="none" spc="0" normalizeH="0" baseline="0" noProof="0" dirty="0">
                <a:ln>
                  <a:noFill/>
                </a:ln>
                <a:solidFill>
                  <a:srgbClr val="3D3D3D"/>
                </a:solidFill>
                <a:effectLst/>
                <a:uLnTx/>
                <a:uFillTx/>
                <a:latin typeface="Gill Sans MT"/>
                <a:ea typeface="+mn-ea"/>
                <a:cs typeface="+mn-cs"/>
              </a:rPr>
              <a:t>”, en el cual se dan a conocer los laboratorios de referencia para la prueba RT-PCR en tiempo real para SARS-CoV-2</a:t>
            </a:r>
          </a:p>
        </p:txBody>
      </p:sp>
      <p:sp>
        <p:nvSpPr>
          <p:cNvPr id="5" name="4 CuadroTexto"/>
          <p:cNvSpPr txBox="1"/>
          <p:nvPr/>
        </p:nvSpPr>
        <p:spPr>
          <a:xfrm>
            <a:off x="5813946" y="1992573"/>
            <a:ext cx="5936776" cy="4499437"/>
          </a:xfrm>
          <a:prstGeom prst="rect">
            <a:avLst/>
          </a:prstGeom>
          <a:noFill/>
        </p:spPr>
        <p:txBody>
          <a:bodyPr wrap="square" rtlCol="0">
            <a:spAutoFit/>
          </a:bodyPr>
          <a:lstStyle/>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Roosevelt</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General San Juan de Dios</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Nacional Especializado de Villa Nueva</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Laboratorio Móvil de San Benito, Petén.</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Regional de Occidente</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Nacional de San Marcos</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Regional de Cobán</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Laboratorio Clínico Popular (LABOCLIP, USAC)</a:t>
            </a:r>
            <a:endParaRPr kumimoji="0" lang="es-GT" sz="1600" b="0" i="0" u="none" strike="noStrike" kern="1200" cap="none" spc="0" normalizeH="0" baseline="0" noProof="0" dirty="0">
              <a:ln>
                <a:noFill/>
              </a:ln>
              <a:solidFill>
                <a:prstClr val="black"/>
              </a:solidFill>
              <a:effectLst/>
              <a:uLnTx/>
              <a:uFillTx/>
              <a:latin typeface="Gill Sans MT"/>
              <a:ea typeface="+mn-ea"/>
              <a:cs typeface="+mn-cs"/>
            </a:endParaRP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Laboratorio Nacional de Salud</a:t>
            </a: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Regional de Zacapa</a:t>
            </a: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Área de Salud de Huehuetenango</a:t>
            </a: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Temporal del Parque de la Industria</a:t>
            </a: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Nacional de Chimaltenango</a:t>
            </a:r>
          </a:p>
          <a:p>
            <a:pPr marL="631825" marR="0" lvl="0" indent="-342900" algn="l" defTabSz="457200" rtl="0" eaLnBrk="1" fontAlgn="auto" latinLnBrk="0" hangingPunct="1">
              <a:lnSpc>
                <a:spcPct val="120000"/>
              </a:lnSpc>
              <a:spcBef>
                <a:spcPts val="0"/>
              </a:spcBef>
              <a:spcAft>
                <a:spcPts val="0"/>
              </a:spcAft>
              <a:buClrTx/>
              <a:buSzTx/>
              <a:buFont typeface="+mj-lt"/>
              <a:buAutoNum type="arabicPeriod"/>
              <a:tabLst/>
              <a:defRPr/>
            </a:pPr>
            <a:r>
              <a:rPr kumimoji="0" lang="es-MX" sz="1600" b="0" i="0" u="none" strike="noStrike" kern="1200" cap="none" spc="0" normalizeH="0" baseline="0" noProof="0" dirty="0">
                <a:ln>
                  <a:noFill/>
                </a:ln>
                <a:solidFill>
                  <a:prstClr val="black"/>
                </a:solidFill>
                <a:effectLst/>
                <a:uLnTx/>
                <a:uFillTx/>
                <a:latin typeface="Gill Sans MT"/>
                <a:ea typeface="+mn-ea"/>
                <a:cs typeface="+mn-cs"/>
              </a:rPr>
              <a:t>Hospital de Especialidades “Dr. Rodolfo Robles” de Quetzaltenango</a:t>
            </a:r>
            <a:endParaRPr kumimoji="0" lang="es-ES" sz="16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591250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7677-B19D-4A18-97C9-8B599697EA6C}"/>
              </a:ext>
            </a:extLst>
          </p:cNvPr>
          <p:cNvSpPr>
            <a:spLocks noGrp="1"/>
          </p:cNvSpPr>
          <p:nvPr>
            <p:ph type="title"/>
          </p:nvPr>
        </p:nvSpPr>
        <p:spPr/>
        <p:txBody>
          <a:bodyPr/>
          <a:lstStyle/>
          <a:p>
            <a:r>
              <a:rPr lang="es-GT" dirty="0"/>
              <a:t>Aumento de capacidad diagnóstica</a:t>
            </a:r>
            <a:endParaRPr lang="en-US" dirty="0"/>
          </a:p>
        </p:txBody>
      </p:sp>
      <p:sp>
        <p:nvSpPr>
          <p:cNvPr id="5" name="TextBox 4">
            <a:extLst>
              <a:ext uri="{FF2B5EF4-FFF2-40B4-BE49-F238E27FC236}">
                <a16:creationId xmlns:a16="http://schemas.microsoft.com/office/drawing/2014/main" id="{23AD1169-B9D7-463B-B0D2-F31FA31F7A5F}"/>
              </a:ext>
            </a:extLst>
          </p:cNvPr>
          <p:cNvSpPr txBox="1"/>
          <p:nvPr/>
        </p:nvSpPr>
        <p:spPr>
          <a:xfrm>
            <a:off x="8524633" y="2052018"/>
            <a:ext cx="3207822" cy="4401205"/>
          </a:xfrm>
          <a:prstGeom prst="rect">
            <a:avLst/>
          </a:prstGeom>
          <a:noFill/>
        </p:spPr>
        <p:txBody>
          <a:bodyPr wrap="square" rtlCol="0">
            <a:spAutoFit/>
          </a:bodyPr>
          <a:lstStyle/>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GT" sz="2000" b="0" i="0" u="none" strike="noStrike" kern="1200" cap="none" spc="0" normalizeH="0" baseline="0" noProof="0" dirty="0">
                <a:ln>
                  <a:noFill/>
                </a:ln>
                <a:solidFill>
                  <a:prstClr val="black"/>
                </a:solidFill>
                <a:effectLst/>
                <a:uLnTx/>
                <a:uFillTx/>
                <a:latin typeface="Gill Sans MT"/>
                <a:ea typeface="+mn-ea"/>
                <a:cs typeface="+mn-cs"/>
              </a:rPr>
              <a:t>Meta diaria de 5,000 pruebas. </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GT" sz="2000" b="0" i="0" u="none" strike="noStrike" kern="1200" cap="none" spc="0" normalizeH="0" baseline="0" noProof="0" dirty="0">
              <a:ln>
                <a:noFill/>
              </a:ln>
              <a:solidFill>
                <a:prstClr val="black"/>
              </a:solidFill>
              <a:effectLst/>
              <a:uLnTx/>
              <a:uFillTx/>
              <a:latin typeface="Gill Sans MT"/>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GT" sz="2000" b="0" i="0" u="none" strike="noStrike" kern="1200" cap="none" spc="0" normalizeH="0" baseline="0" noProof="0" dirty="0">
                <a:ln>
                  <a:noFill/>
                </a:ln>
                <a:solidFill>
                  <a:prstClr val="black"/>
                </a:solidFill>
                <a:effectLst/>
                <a:uLnTx/>
                <a:uFillTx/>
                <a:latin typeface="Gill Sans MT"/>
                <a:ea typeface="+mn-ea"/>
                <a:cs typeface="+mn-cs"/>
              </a:rPr>
              <a:t>Con la introducción de las pruebas de antígeno se aumentó la capacidad diagnóstico.</a:t>
            </a:r>
          </a:p>
          <a:p>
            <a:pPr marL="285750" marR="0" lvl="0" indent="-285750" algn="just" defTabSz="457200" rtl="0" eaLnBrk="1" fontAlgn="auto" latinLnBrk="0" hangingPunct="1">
              <a:lnSpc>
                <a:spcPct val="100000"/>
              </a:lnSpc>
              <a:spcBef>
                <a:spcPts val="0"/>
              </a:spcBef>
              <a:spcAft>
                <a:spcPts val="0"/>
              </a:spcAft>
              <a:buClrTx/>
              <a:buSzTx/>
              <a:buFontTx/>
              <a:buNone/>
              <a:tabLst/>
              <a:defRPr/>
            </a:pPr>
            <a:endParaRPr kumimoji="0" lang="es-GT" sz="2000" b="0" i="0" u="none" strike="noStrike" kern="1200" cap="none" spc="0" normalizeH="0" baseline="0" noProof="0" dirty="0">
              <a:ln>
                <a:noFill/>
              </a:ln>
              <a:solidFill>
                <a:prstClr val="black"/>
              </a:solidFill>
              <a:effectLst/>
              <a:uLnTx/>
              <a:uFillTx/>
              <a:latin typeface="Gill Sans MT"/>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GT" sz="2000" b="0" i="0" u="none" strike="noStrike" kern="1200" cap="none" spc="0" normalizeH="0" baseline="0" noProof="0" dirty="0">
                <a:ln>
                  <a:noFill/>
                </a:ln>
                <a:solidFill>
                  <a:prstClr val="black"/>
                </a:solidFill>
                <a:effectLst/>
                <a:uLnTx/>
                <a:uFillTx/>
                <a:latin typeface="Gill Sans MT"/>
                <a:ea typeface="+mn-ea"/>
                <a:cs typeface="+mn-cs"/>
              </a:rPr>
              <a:t>En los últimos meses se han triplicado el número de pruebas efectuado por los diferentes laboratorios en el país.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6" name="Picture 5">
            <a:extLst>
              <a:ext uri="{FF2B5EF4-FFF2-40B4-BE49-F238E27FC236}">
                <a16:creationId xmlns:a16="http://schemas.microsoft.com/office/drawing/2014/main" id="{F6147597-2A57-46E7-AC8A-69E467031223}"/>
              </a:ext>
            </a:extLst>
          </p:cNvPr>
          <p:cNvPicPr>
            <a:picLocks noChangeAspect="1"/>
          </p:cNvPicPr>
          <p:nvPr/>
        </p:nvPicPr>
        <p:blipFill>
          <a:blip r:embed="rId2"/>
          <a:stretch>
            <a:fillRect/>
          </a:stretch>
        </p:blipFill>
        <p:spPr>
          <a:xfrm>
            <a:off x="338595" y="2080725"/>
            <a:ext cx="8284900" cy="4312324"/>
          </a:xfrm>
          <a:prstGeom prst="rect">
            <a:avLst/>
          </a:prstGeom>
        </p:spPr>
      </p:pic>
      <p:pic>
        <p:nvPicPr>
          <p:cNvPr id="7" name="Picture 6">
            <a:extLst>
              <a:ext uri="{FF2B5EF4-FFF2-40B4-BE49-F238E27FC236}">
                <a16:creationId xmlns:a16="http://schemas.microsoft.com/office/drawing/2014/main" id="{5B69D72E-3E2B-4059-A6AC-093EF8781C7D}"/>
              </a:ext>
            </a:extLst>
          </p:cNvPr>
          <p:cNvPicPr>
            <a:picLocks noChangeAspect="1"/>
          </p:cNvPicPr>
          <p:nvPr/>
        </p:nvPicPr>
        <p:blipFill>
          <a:blip r:embed="rId3"/>
          <a:stretch>
            <a:fillRect/>
          </a:stretch>
        </p:blipFill>
        <p:spPr>
          <a:xfrm>
            <a:off x="2338410" y="6094162"/>
            <a:ext cx="4291956" cy="432854"/>
          </a:xfrm>
          <a:prstGeom prst="rect">
            <a:avLst/>
          </a:prstGeom>
        </p:spPr>
      </p:pic>
    </p:spTree>
    <p:extLst>
      <p:ext uri="{BB962C8B-B14F-4D97-AF65-F5344CB8AC3E}">
        <p14:creationId xmlns:p14="http://schemas.microsoft.com/office/powerpoint/2010/main" val="853720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2438" y="123347"/>
            <a:ext cx="10515600" cy="1028198"/>
          </a:xfrm>
        </p:spPr>
        <p:txBody>
          <a:bodyPr/>
          <a:lstStyle/>
          <a:p>
            <a:r>
              <a:rPr lang="es-ES" dirty="0"/>
              <a:t>Área automatizada COVID-19</a:t>
            </a:r>
            <a:endParaRPr lang="es-GT" dirty="0"/>
          </a:p>
        </p:txBody>
      </p:sp>
      <p:sp>
        <p:nvSpPr>
          <p:cNvPr id="3" name="Marcador de contenido 2"/>
          <p:cNvSpPr>
            <a:spLocks noGrp="1"/>
          </p:cNvSpPr>
          <p:nvPr>
            <p:ph idx="1"/>
          </p:nvPr>
        </p:nvSpPr>
        <p:spPr>
          <a:xfrm>
            <a:off x="8830102" y="2268915"/>
            <a:ext cx="2938818" cy="2794404"/>
          </a:xfrm>
        </p:spPr>
        <p:txBody>
          <a:bodyPr vert="horz">
            <a:normAutofit/>
          </a:bodyPr>
          <a:lstStyle/>
          <a:p>
            <a:pPr marL="0" indent="0"/>
            <a:r>
              <a:rPr lang="es-ES" sz="2200" dirty="0">
                <a:solidFill>
                  <a:schemeClr val="tx1"/>
                </a:solidFill>
              </a:rPr>
              <a:t>Tiempo de entrega de resultados 24 horas o menos / hasta 1,200 RT-PCR por día </a:t>
            </a:r>
            <a:endParaRPr lang="es-GT" sz="2200" dirty="0">
              <a:solidFill>
                <a:schemeClr val="tx1"/>
              </a:solidFill>
            </a:endParaRPr>
          </a:p>
        </p:txBody>
      </p:sp>
      <p:pic>
        <p:nvPicPr>
          <p:cNvPr id="4" name="Imagen 3"/>
          <p:cNvPicPr>
            <a:picLocks noChangeAspect="1"/>
          </p:cNvPicPr>
          <p:nvPr/>
        </p:nvPicPr>
        <p:blipFill rotWithShape="1">
          <a:blip r:embed="rId2"/>
          <a:srcRect l="10432" t="12110" b="25585"/>
          <a:stretch/>
        </p:blipFill>
        <p:spPr>
          <a:xfrm>
            <a:off x="5627773" y="2217118"/>
            <a:ext cx="2820228" cy="3487646"/>
          </a:xfrm>
          <a:prstGeom prst="rect">
            <a:avLst/>
          </a:prstGeom>
        </p:spPr>
      </p:pic>
      <p:pic>
        <p:nvPicPr>
          <p:cNvPr id="5" name="Imagen 4"/>
          <p:cNvPicPr>
            <a:picLocks noChangeAspect="1"/>
          </p:cNvPicPr>
          <p:nvPr/>
        </p:nvPicPr>
        <p:blipFill rotWithShape="1">
          <a:blip r:embed="rId3"/>
          <a:srcRect l="8717" t="17530" r="4459" b="3987"/>
          <a:stretch/>
        </p:blipFill>
        <p:spPr>
          <a:xfrm>
            <a:off x="482791" y="2160469"/>
            <a:ext cx="2287705" cy="3673218"/>
          </a:xfrm>
          <a:prstGeom prst="rect">
            <a:avLst/>
          </a:prstGeom>
        </p:spPr>
      </p:pic>
      <p:sp>
        <p:nvSpPr>
          <p:cNvPr id="8" name="Marcador de contenido 2"/>
          <p:cNvSpPr txBox="1">
            <a:spLocks/>
          </p:cNvSpPr>
          <p:nvPr/>
        </p:nvSpPr>
        <p:spPr>
          <a:xfrm>
            <a:off x="793621" y="6346939"/>
            <a:ext cx="5419845" cy="5139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ES" sz="2200" b="0" i="0" u="none" strike="noStrike" kern="1200" cap="none" spc="0" normalizeH="0" baseline="0" noProof="0" dirty="0">
                <a:ln>
                  <a:noFill/>
                </a:ln>
                <a:solidFill>
                  <a:prstClr val="black"/>
                </a:solidFill>
                <a:effectLst/>
                <a:uLnTx/>
                <a:uFillTx/>
                <a:latin typeface="Gill Sans MT"/>
                <a:ea typeface="+mn-ea"/>
                <a:cs typeface="+mn-cs"/>
              </a:rPr>
              <a:t>Agosto 2020 – Instalación equipo</a:t>
            </a:r>
            <a:endParaRPr kumimoji="0" lang="es-GT" sz="22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10" name="Imagen 9"/>
          <p:cNvPicPr>
            <a:picLocks noChangeAspect="1"/>
          </p:cNvPicPr>
          <p:nvPr/>
        </p:nvPicPr>
        <p:blipFill rotWithShape="1">
          <a:blip r:embed="rId4"/>
          <a:srcRect t="13333" r="25870"/>
          <a:stretch/>
        </p:blipFill>
        <p:spPr>
          <a:xfrm>
            <a:off x="3039520" y="2306879"/>
            <a:ext cx="2343095" cy="3451502"/>
          </a:xfrm>
          <a:prstGeom prst="rect">
            <a:avLst/>
          </a:prstGeom>
        </p:spPr>
      </p:pic>
    </p:spTree>
    <p:extLst>
      <p:ext uri="{BB962C8B-B14F-4D97-AF65-F5344CB8AC3E}">
        <p14:creationId xmlns:p14="http://schemas.microsoft.com/office/powerpoint/2010/main" val="125196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GT" dirty="0"/>
              <a:t>RESULTADOS DE Secuenciación de SARS-Cov-2</a:t>
            </a:r>
          </a:p>
        </p:txBody>
      </p:sp>
      <p:graphicFrame>
        <p:nvGraphicFramePr>
          <p:cNvPr id="4" name="Gráfico 3"/>
          <p:cNvGraphicFramePr/>
          <p:nvPr/>
        </p:nvGraphicFramePr>
        <p:xfrm>
          <a:off x="495300" y="1922319"/>
          <a:ext cx="5282046" cy="4847792"/>
        </p:xfrm>
        <a:graphic>
          <a:graphicData uri="http://schemas.openxmlformats.org/drawingml/2006/chart">
            <c:chart xmlns:c="http://schemas.openxmlformats.org/drawingml/2006/chart" xmlns:r="http://schemas.openxmlformats.org/officeDocument/2006/relationships" r:id="rId2"/>
          </a:graphicData>
        </a:graphic>
      </p:graphicFrame>
      <p:sp>
        <p:nvSpPr>
          <p:cNvPr id="5" name="CuadroTexto 4"/>
          <p:cNvSpPr txBox="1"/>
          <p:nvPr/>
        </p:nvSpPr>
        <p:spPr>
          <a:xfrm>
            <a:off x="6241203" y="2742666"/>
            <a:ext cx="5555511" cy="2585323"/>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GT" sz="1800" b="0" i="0" u="none" strike="noStrike" kern="1200" cap="none" spc="0" normalizeH="0" baseline="0" noProof="0" dirty="0">
                <a:ln>
                  <a:noFill/>
                </a:ln>
                <a:solidFill>
                  <a:prstClr val="black"/>
                </a:solidFill>
                <a:effectLst/>
                <a:uLnTx/>
                <a:uFillTx/>
                <a:latin typeface="Gill Sans MT"/>
                <a:ea typeface="+mn-ea"/>
                <a:cs typeface="+mn-cs"/>
              </a:rPr>
              <a:t>En la gráfica se observa la frecuencia de los linajes encontrados en la secuenciación externa. El informe ICGES 24/06/2021 y 06/08/2022 contiene muestras ingresadas al Laboratorio Nacional de Salud de los meses de marzo-abril y mayo-junio respectivamente, mientras que el informe ASI 13/08/2021 contiene muestras ingresadas al Laboratorio Nacional de Salud de los meses de julio y agosto de 2021, evidenciándose la variante Delta en este último informe.</a:t>
            </a:r>
          </a:p>
        </p:txBody>
      </p:sp>
    </p:spTree>
    <p:extLst>
      <p:ext uri="{BB962C8B-B14F-4D97-AF65-F5344CB8AC3E}">
        <p14:creationId xmlns:p14="http://schemas.microsoft.com/office/powerpoint/2010/main" val="246491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A1A0-61A7-4585-8B63-DF4DDFE0F6CE}"/>
              </a:ext>
            </a:extLst>
          </p:cNvPr>
          <p:cNvSpPr>
            <a:spLocks noGrp="1"/>
          </p:cNvSpPr>
          <p:nvPr>
            <p:ph type="title"/>
          </p:nvPr>
        </p:nvSpPr>
        <p:spPr/>
        <p:txBody>
          <a:bodyPr/>
          <a:lstStyle/>
          <a:p>
            <a:r>
              <a:rPr lang="es-MX" b="1" dirty="0"/>
              <a:t>VARIANTES DE PREOCUPACIÓN (VOC)</a:t>
            </a:r>
            <a:endParaRPr lang="en-US" dirty="0"/>
          </a:p>
        </p:txBody>
      </p:sp>
      <p:sp>
        <p:nvSpPr>
          <p:cNvPr id="1026" name="AutoShape 2" descr="blob:https://web.whatsapp.com/b79185fd-0f23-4c17-adce-8c0555ed580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028" name="AutoShape 4" descr="blob:https://web.whatsapp.com/b79185fd-0f23-4c17-adce-8c0555ed580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Gill Sans MT"/>
              <a:ea typeface="+mn-ea"/>
              <a:cs typeface="+mn-cs"/>
            </a:endParaRPr>
          </a:p>
        </p:txBody>
      </p:sp>
      <p:pic>
        <p:nvPicPr>
          <p:cNvPr id="1029" name="Picture 5"/>
          <p:cNvPicPr>
            <a:picLocks noChangeAspect="1" noChangeArrowheads="1"/>
          </p:cNvPicPr>
          <p:nvPr/>
        </p:nvPicPr>
        <p:blipFill>
          <a:blip r:embed="rId2"/>
          <a:srcRect/>
          <a:stretch>
            <a:fillRect/>
          </a:stretch>
        </p:blipFill>
        <p:spPr bwMode="auto">
          <a:xfrm>
            <a:off x="1867325" y="2190038"/>
            <a:ext cx="7938657" cy="3855919"/>
          </a:xfrm>
          <a:prstGeom prst="rect">
            <a:avLst/>
          </a:prstGeom>
          <a:noFill/>
          <a:ln w="9525">
            <a:noFill/>
            <a:miter lim="800000"/>
            <a:headEnd/>
            <a:tailEnd/>
          </a:ln>
          <a:effectLst/>
        </p:spPr>
      </p:pic>
      <p:sp>
        <p:nvSpPr>
          <p:cNvPr id="9" name="Rectángulo 6"/>
          <p:cNvSpPr/>
          <p:nvPr/>
        </p:nvSpPr>
        <p:spPr>
          <a:xfrm>
            <a:off x="3703090" y="6097533"/>
            <a:ext cx="6096000" cy="276999"/>
          </a:xfrm>
          <a:prstGeom prst="rect">
            <a:avLst/>
          </a:prstGeom>
        </p:spPr>
        <p:txBody>
          <a:bodyPr>
            <a:spAutoFit/>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kumimoji="0" lang="es-MX" sz="8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Times New Roman" panose="02020603050405020304" pitchFamily="18" charset="0"/>
              </a:rPr>
              <a:t>Fuente: Datos producidos en el Laboratorio Nacional de Salud</a:t>
            </a:r>
            <a:endParaRPr kumimoji="0" lang="es-G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969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A1A0-61A7-4585-8B63-DF4DDFE0F6CE}"/>
              </a:ext>
            </a:extLst>
          </p:cNvPr>
          <p:cNvSpPr>
            <a:spLocks noGrp="1"/>
          </p:cNvSpPr>
          <p:nvPr>
            <p:ph type="title"/>
          </p:nvPr>
        </p:nvSpPr>
        <p:spPr/>
        <p:txBody>
          <a:bodyPr/>
          <a:lstStyle/>
          <a:p>
            <a:r>
              <a:rPr lang="es-MX" b="1" dirty="0"/>
              <a:t>VARIANTE DELTA (VOC)</a:t>
            </a:r>
            <a:endParaRPr lang="en-US" dirty="0"/>
          </a:p>
        </p:txBody>
      </p:sp>
      <p:sp>
        <p:nvSpPr>
          <p:cNvPr id="3" name="Content Placeholder 2">
            <a:extLst>
              <a:ext uri="{FF2B5EF4-FFF2-40B4-BE49-F238E27FC236}">
                <a16:creationId xmlns:a16="http://schemas.microsoft.com/office/drawing/2014/main" id="{6CCE53B3-7015-4522-9BDB-27AC9B5A27FA}"/>
              </a:ext>
            </a:extLst>
          </p:cNvPr>
          <p:cNvSpPr>
            <a:spLocks noGrp="1"/>
          </p:cNvSpPr>
          <p:nvPr>
            <p:ph idx="1"/>
          </p:nvPr>
        </p:nvSpPr>
        <p:spPr>
          <a:xfrm>
            <a:off x="386638" y="2143174"/>
            <a:ext cx="6230155" cy="4192312"/>
          </a:xfrm>
        </p:spPr>
        <p:txBody>
          <a:bodyPr>
            <a:normAutofit lnSpcReduction="10000"/>
          </a:bodyPr>
          <a:lstStyle/>
          <a:p>
            <a:pPr algn="just"/>
            <a:r>
              <a:rPr lang="es-MX" dirty="0"/>
              <a:t>Variante denominada Delta por OMS, su nomenclatura es </a:t>
            </a:r>
            <a:r>
              <a:rPr lang="es-MX" b="1" dirty="0"/>
              <a:t>B.1.617.2</a:t>
            </a:r>
            <a:r>
              <a:rPr lang="es-MX" dirty="0"/>
              <a:t> hallada por primera vez en la India (Octubre, 2020). Es una variante VOC (de preocupación). </a:t>
            </a:r>
          </a:p>
          <a:p>
            <a:pPr algn="just"/>
            <a:r>
              <a:rPr lang="es-MX" dirty="0"/>
              <a:t>Con esta variante una persona infectada puede contagiar de 5 a 8 personas más. </a:t>
            </a:r>
          </a:p>
          <a:p>
            <a:pPr algn="just"/>
            <a:r>
              <a:rPr lang="es-MX" dirty="0"/>
              <a:t>Carga viral es mayor (hasta mil veces más) lo que implica también mayor transmisión. </a:t>
            </a:r>
          </a:p>
          <a:p>
            <a:pPr algn="just"/>
            <a:r>
              <a:rPr lang="es-MX" dirty="0"/>
              <a:t>Disminuye levemente la efectividad de las vacunas aunque los estudios señalan que los esquemas actuales de vacunación son efectivos y protegen contra la hospitalización y los casos graves. </a:t>
            </a:r>
          </a:p>
          <a:p>
            <a:pPr algn="just"/>
            <a:r>
              <a:rPr lang="es-MX" dirty="0"/>
              <a:t>Personas ya vacunadas pueden transmitir el virus a otras personas. </a:t>
            </a:r>
          </a:p>
          <a:p>
            <a:endParaRPr lang="en-US" dirty="0"/>
          </a:p>
        </p:txBody>
      </p:sp>
      <p:pic>
        <p:nvPicPr>
          <p:cNvPr id="4" name="Picture 3">
            <a:extLst>
              <a:ext uri="{FF2B5EF4-FFF2-40B4-BE49-F238E27FC236}">
                <a16:creationId xmlns:a16="http://schemas.microsoft.com/office/drawing/2014/main" id="{A3A03AA4-6BFF-4EB7-AECF-EBB3FC6ACD3B}"/>
              </a:ext>
            </a:extLst>
          </p:cNvPr>
          <p:cNvPicPr>
            <a:picLocks noChangeAspect="1"/>
          </p:cNvPicPr>
          <p:nvPr/>
        </p:nvPicPr>
        <p:blipFill>
          <a:blip r:embed="rId2"/>
          <a:stretch>
            <a:fillRect/>
          </a:stretch>
        </p:blipFill>
        <p:spPr>
          <a:xfrm>
            <a:off x="7032437" y="2672973"/>
            <a:ext cx="4854391" cy="2793972"/>
          </a:xfrm>
          <a:prstGeom prst="rect">
            <a:avLst/>
          </a:prstGeom>
        </p:spPr>
      </p:pic>
    </p:spTree>
    <p:extLst>
      <p:ext uri="{BB962C8B-B14F-4D97-AF65-F5344CB8AC3E}">
        <p14:creationId xmlns:p14="http://schemas.microsoft.com/office/powerpoint/2010/main" val="2714181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CAF821D-B5C8-460F-905C-8F2C36E7DF3A}"/>
              </a:ext>
            </a:extLst>
          </p:cNvPr>
          <p:cNvSpPr txBox="1"/>
          <p:nvPr/>
        </p:nvSpPr>
        <p:spPr>
          <a:xfrm flipH="1">
            <a:off x="546358" y="2417735"/>
            <a:ext cx="55496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4000" b="0" i="0" u="none" strike="noStrike" kern="1200" cap="none" spc="0" normalizeH="0" baseline="0" noProof="0" dirty="0">
                <a:ln>
                  <a:noFill/>
                </a:ln>
                <a:solidFill>
                  <a:prstClr val="white"/>
                </a:solidFill>
                <a:effectLst/>
                <a:uLnTx/>
                <a:uFillTx/>
                <a:latin typeface="Calibri" panose="020F0502020204030204"/>
                <a:ea typeface="+mn-ea"/>
                <a:cs typeface="+mn-cs"/>
              </a:rPr>
              <a:t>SITUACIÓN FINANCIERA</a:t>
            </a:r>
            <a:endParaRPr kumimoji="0" lang="es-GT"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09515"/>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40" y="111076"/>
            <a:ext cx="664845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S" sz="2000" b="1" i="0" u="none" strike="noStrike" kern="1200" cap="none" spc="0" normalizeH="0" baseline="0" noProof="0" dirty="0">
                <a:ln>
                  <a:noFill/>
                </a:ln>
                <a:solidFill>
                  <a:prstClr val="white"/>
                </a:solidFill>
                <a:effectLst/>
                <a:uLnTx/>
                <a:uFillTx/>
                <a:latin typeface="Calibri" panose="020F0502020204030204"/>
                <a:ea typeface="+mn-ea"/>
                <a:cs typeface="+mn-cs"/>
              </a:rPr>
              <a:t>Costo Real de Pacientes Atendidos de Enero a Agosto 2021</a:t>
            </a:r>
          </a:p>
        </p:txBody>
      </p:sp>
      <p:graphicFrame>
        <p:nvGraphicFramePr>
          <p:cNvPr id="6" name="Tabla 5">
            <a:extLst>
              <a:ext uri="{FF2B5EF4-FFF2-40B4-BE49-F238E27FC236}">
                <a16:creationId xmlns:a16="http://schemas.microsoft.com/office/drawing/2014/main" id="{C272E743-7943-40A8-A0E3-CAAFE656B53A}"/>
              </a:ext>
            </a:extLst>
          </p:cNvPr>
          <p:cNvGraphicFramePr>
            <a:graphicFrameLocks noGrp="1"/>
          </p:cNvGraphicFramePr>
          <p:nvPr/>
        </p:nvGraphicFramePr>
        <p:xfrm>
          <a:off x="643466" y="1285398"/>
          <a:ext cx="10512214" cy="1187280"/>
        </p:xfrm>
        <a:graphic>
          <a:graphicData uri="http://schemas.openxmlformats.org/drawingml/2006/table">
            <a:tbl>
              <a:tblPr>
                <a:tableStyleId>{BC89EF96-8CEA-46FF-86C4-4CE0E7609802}</a:tableStyleId>
              </a:tblPr>
              <a:tblGrid>
                <a:gridCol w="4414842">
                  <a:extLst>
                    <a:ext uri="{9D8B030D-6E8A-4147-A177-3AD203B41FA5}">
                      <a16:colId xmlns:a16="http://schemas.microsoft.com/office/drawing/2014/main" val="3730002687"/>
                    </a:ext>
                  </a:extLst>
                </a:gridCol>
                <a:gridCol w="1994109">
                  <a:extLst>
                    <a:ext uri="{9D8B030D-6E8A-4147-A177-3AD203B41FA5}">
                      <a16:colId xmlns:a16="http://schemas.microsoft.com/office/drawing/2014/main" val="2836482719"/>
                    </a:ext>
                  </a:extLst>
                </a:gridCol>
                <a:gridCol w="1994109">
                  <a:extLst>
                    <a:ext uri="{9D8B030D-6E8A-4147-A177-3AD203B41FA5}">
                      <a16:colId xmlns:a16="http://schemas.microsoft.com/office/drawing/2014/main" val="693868137"/>
                    </a:ext>
                  </a:extLst>
                </a:gridCol>
                <a:gridCol w="2109154">
                  <a:extLst>
                    <a:ext uri="{9D8B030D-6E8A-4147-A177-3AD203B41FA5}">
                      <a16:colId xmlns:a16="http://schemas.microsoft.com/office/drawing/2014/main" val="2341716677"/>
                    </a:ext>
                  </a:extLst>
                </a:gridCol>
              </a:tblGrid>
              <a:tr h="595957">
                <a:tc>
                  <a:txBody>
                    <a:bodyPr/>
                    <a:lstStyle/>
                    <a:p>
                      <a:pPr algn="ctr" fontAlgn="ctr"/>
                      <a:r>
                        <a:rPr lang="es-GT" sz="1800" u="none" strike="noStrike" dirty="0">
                          <a:solidFill>
                            <a:schemeClr val="bg1"/>
                          </a:solidFill>
                          <a:effectLst/>
                          <a:latin typeface="Candara" panose="020E0502030303020204" pitchFamily="34" charset="0"/>
                        </a:rPr>
                        <a:t>Descripción</a:t>
                      </a:r>
                      <a:endParaRPr lang="es-GT" sz="1800" b="1" i="0" u="none" strike="noStrike" dirty="0">
                        <a:solidFill>
                          <a:schemeClr val="bg1"/>
                        </a:solidFill>
                        <a:effectLst/>
                        <a:latin typeface="Candara" panose="020E0502030303020204" pitchFamily="34" charset="0"/>
                      </a:endParaRPr>
                    </a:p>
                  </a:txBody>
                  <a:tcPr marL="9525" marR="9525" marT="9525" marB="0" anchor="ctr">
                    <a:solidFill>
                      <a:schemeClr val="tx2">
                        <a:lumMod val="50000"/>
                      </a:schemeClr>
                    </a:solidFill>
                  </a:tcPr>
                </a:tc>
                <a:tc>
                  <a:txBody>
                    <a:bodyPr/>
                    <a:lstStyle/>
                    <a:p>
                      <a:pPr algn="ctr" fontAlgn="ctr"/>
                      <a:r>
                        <a:rPr lang="es-GT" sz="1800" u="none" strike="noStrike" dirty="0">
                          <a:solidFill>
                            <a:schemeClr val="bg1"/>
                          </a:solidFill>
                          <a:effectLst/>
                          <a:latin typeface="Candara" panose="020E0502030303020204" pitchFamily="34" charset="0"/>
                        </a:rPr>
                        <a:t>Presupuesto Vigente</a:t>
                      </a:r>
                      <a:endParaRPr lang="es-GT" sz="1800" b="1" i="0" u="none" strike="noStrike" dirty="0">
                        <a:solidFill>
                          <a:schemeClr val="bg1"/>
                        </a:solidFill>
                        <a:effectLst/>
                        <a:latin typeface="Candara" panose="020E0502030303020204" pitchFamily="34" charset="0"/>
                      </a:endParaRPr>
                    </a:p>
                  </a:txBody>
                  <a:tcPr marL="9525" marR="9525" marT="9525" marB="0" anchor="ctr">
                    <a:solidFill>
                      <a:schemeClr val="tx2">
                        <a:lumMod val="50000"/>
                      </a:schemeClr>
                    </a:solidFill>
                  </a:tcPr>
                </a:tc>
                <a:tc>
                  <a:txBody>
                    <a:bodyPr/>
                    <a:lstStyle/>
                    <a:p>
                      <a:pPr algn="ctr" fontAlgn="ctr"/>
                      <a:r>
                        <a:rPr lang="es-GT" sz="1800" u="none" strike="noStrike">
                          <a:solidFill>
                            <a:schemeClr val="bg1"/>
                          </a:solidFill>
                          <a:effectLst/>
                          <a:latin typeface="Candara" panose="020E0502030303020204" pitchFamily="34" charset="0"/>
                        </a:rPr>
                        <a:t>Costo Total</a:t>
                      </a:r>
                      <a:endParaRPr lang="es-GT" sz="1800" b="1" i="0" u="none" strike="noStrike">
                        <a:solidFill>
                          <a:schemeClr val="bg1"/>
                        </a:solidFill>
                        <a:effectLst/>
                        <a:latin typeface="Candara" panose="020E0502030303020204" pitchFamily="34" charset="0"/>
                      </a:endParaRPr>
                    </a:p>
                  </a:txBody>
                  <a:tcPr marL="9525" marR="9525" marT="9525" marB="0" anchor="ctr">
                    <a:solidFill>
                      <a:schemeClr val="tx2">
                        <a:lumMod val="50000"/>
                      </a:schemeClr>
                    </a:solidFill>
                  </a:tcPr>
                </a:tc>
                <a:tc>
                  <a:txBody>
                    <a:bodyPr/>
                    <a:lstStyle/>
                    <a:p>
                      <a:pPr algn="ctr" fontAlgn="ctr"/>
                      <a:r>
                        <a:rPr lang="es-GT" sz="1800" u="none" strike="noStrike" dirty="0">
                          <a:solidFill>
                            <a:schemeClr val="bg1"/>
                          </a:solidFill>
                          <a:effectLst/>
                          <a:latin typeface="Candara" panose="020E0502030303020204" pitchFamily="34" charset="0"/>
                        </a:rPr>
                        <a:t>Saldo</a:t>
                      </a:r>
                      <a:endParaRPr lang="es-GT" sz="1800" b="1" i="0" u="none" strike="noStrike" dirty="0">
                        <a:solidFill>
                          <a:schemeClr val="bg1"/>
                        </a:solidFill>
                        <a:effectLst/>
                        <a:latin typeface="Candara" panose="020E0502030303020204" pitchFamily="34" charset="0"/>
                      </a:endParaRPr>
                    </a:p>
                  </a:txBody>
                  <a:tcPr marL="9525" marR="9525" marT="9525" marB="0" anchor="ctr">
                    <a:solidFill>
                      <a:schemeClr val="tx2">
                        <a:lumMod val="50000"/>
                      </a:schemeClr>
                    </a:solidFill>
                  </a:tcPr>
                </a:tc>
                <a:extLst>
                  <a:ext uri="{0D108BD9-81ED-4DB2-BD59-A6C34878D82A}">
                    <a16:rowId xmlns:a16="http://schemas.microsoft.com/office/drawing/2014/main" val="1363656436"/>
                  </a:ext>
                </a:extLst>
              </a:tr>
              <a:tr h="591323">
                <a:tc>
                  <a:txBody>
                    <a:bodyPr/>
                    <a:lstStyle/>
                    <a:p>
                      <a:pPr algn="l" fontAlgn="ctr"/>
                      <a:r>
                        <a:rPr lang="es-ES" sz="1600" u="none" strike="noStrike" dirty="0">
                          <a:effectLst/>
                          <a:latin typeface="Candara" panose="020E0502030303020204" pitchFamily="34" charset="0"/>
                        </a:rPr>
                        <a:t>Fondos asignados en el Programa 94 para la atención de Pandemia COVID-19</a:t>
                      </a:r>
                      <a:endParaRPr lang="es-ES" sz="1600" b="1" i="0" u="none" strike="noStrike" dirty="0">
                        <a:solidFill>
                          <a:srgbClr val="000000"/>
                        </a:solidFill>
                        <a:effectLst/>
                        <a:latin typeface="Candara" panose="020E0502030303020204" pitchFamily="34" charset="0"/>
                      </a:endParaRPr>
                    </a:p>
                  </a:txBody>
                  <a:tcPr marL="9525" marR="9525" marT="9525" marB="0" anchor="ctr"/>
                </a:tc>
                <a:tc>
                  <a:txBody>
                    <a:bodyPr/>
                    <a:lstStyle/>
                    <a:p>
                      <a:pPr algn="r" fontAlgn="ctr"/>
                      <a:r>
                        <a:rPr lang="es-GT" sz="1600" b="0" i="0" u="none" strike="noStrike" dirty="0">
                          <a:solidFill>
                            <a:srgbClr val="000000"/>
                          </a:solidFill>
                          <a:effectLst/>
                          <a:latin typeface="Candara" panose="020E0502030303020204" pitchFamily="34" charset="0"/>
                        </a:rPr>
                        <a:t>777,947,377.00 </a:t>
                      </a:r>
                    </a:p>
                  </a:txBody>
                  <a:tcPr marL="9525" marR="9525" marT="9525" marB="0" anchor="ctr"/>
                </a:tc>
                <a:tc>
                  <a:txBody>
                    <a:bodyPr/>
                    <a:lstStyle/>
                    <a:p>
                      <a:pPr algn="r" fontAlgn="ctr"/>
                      <a:r>
                        <a:rPr lang="es-GT" sz="1600" b="0" i="0" u="none" strike="noStrike" dirty="0">
                          <a:solidFill>
                            <a:srgbClr val="000000"/>
                          </a:solidFill>
                          <a:effectLst/>
                          <a:latin typeface="Candara" panose="020E0502030303020204" pitchFamily="34" charset="0"/>
                        </a:rPr>
                        <a:t>2,293,061,066.96 </a:t>
                      </a:r>
                    </a:p>
                  </a:txBody>
                  <a:tcPr marL="9525" marR="9525" marT="9525" marB="0" anchor="ctr"/>
                </a:tc>
                <a:tc>
                  <a:txBody>
                    <a:bodyPr/>
                    <a:lstStyle/>
                    <a:p>
                      <a:pPr algn="r" fontAlgn="ctr"/>
                      <a:r>
                        <a:rPr lang="es-GT" sz="1600" b="0" i="0" u="none" strike="noStrike" dirty="0">
                          <a:solidFill>
                            <a:srgbClr val="FF0000"/>
                          </a:solidFill>
                          <a:effectLst/>
                          <a:latin typeface="Candara" panose="020E0502030303020204" pitchFamily="34" charset="0"/>
                        </a:rPr>
                        <a:t>-1,515,113,689.96 </a:t>
                      </a:r>
                    </a:p>
                  </a:txBody>
                  <a:tcPr marL="9525" marR="9525" marT="9525" marB="0" anchor="ctr"/>
                </a:tc>
                <a:extLst>
                  <a:ext uri="{0D108BD9-81ED-4DB2-BD59-A6C34878D82A}">
                    <a16:rowId xmlns:a16="http://schemas.microsoft.com/office/drawing/2014/main" val="1288412902"/>
                  </a:ext>
                </a:extLst>
              </a:tr>
            </a:tbl>
          </a:graphicData>
        </a:graphic>
      </p:graphicFrame>
      <p:graphicFrame>
        <p:nvGraphicFramePr>
          <p:cNvPr id="8" name="Marcador de contenido 3">
            <a:extLst>
              <a:ext uri="{FF2B5EF4-FFF2-40B4-BE49-F238E27FC236}">
                <a16:creationId xmlns:a16="http://schemas.microsoft.com/office/drawing/2014/main" id="{472C0627-4BB4-4219-9571-E9AEEC760E56}"/>
              </a:ext>
            </a:extLst>
          </p:cNvPr>
          <p:cNvGraphicFramePr>
            <a:graphicFrameLocks noGrp="1"/>
          </p:cNvGraphicFramePr>
          <p:nvPr>
            <p:ph idx="1"/>
          </p:nvPr>
        </p:nvGraphicFramePr>
        <p:xfrm>
          <a:off x="643466" y="2820976"/>
          <a:ext cx="4315809" cy="1620964"/>
        </p:xfrm>
        <a:graphic>
          <a:graphicData uri="http://schemas.openxmlformats.org/drawingml/2006/table">
            <a:tbl>
              <a:tblPr>
                <a:tableStyleId>{BC89EF96-8CEA-46FF-86C4-4CE0E7609802}</a:tableStyleId>
              </a:tblPr>
              <a:tblGrid>
                <a:gridCol w="2834141">
                  <a:extLst>
                    <a:ext uri="{9D8B030D-6E8A-4147-A177-3AD203B41FA5}">
                      <a16:colId xmlns:a16="http://schemas.microsoft.com/office/drawing/2014/main" val="3753302255"/>
                    </a:ext>
                  </a:extLst>
                </a:gridCol>
                <a:gridCol w="1481668">
                  <a:extLst>
                    <a:ext uri="{9D8B030D-6E8A-4147-A177-3AD203B41FA5}">
                      <a16:colId xmlns:a16="http://schemas.microsoft.com/office/drawing/2014/main" val="2016064987"/>
                    </a:ext>
                  </a:extLst>
                </a:gridCol>
              </a:tblGrid>
              <a:tr h="412245">
                <a:tc>
                  <a:txBody>
                    <a:bodyPr/>
                    <a:lstStyle/>
                    <a:p>
                      <a:pPr algn="ctr" fontAlgn="ctr"/>
                      <a:r>
                        <a:rPr lang="es-GT" sz="1600" u="none" strike="noStrike" dirty="0">
                          <a:solidFill>
                            <a:schemeClr val="bg1"/>
                          </a:solidFill>
                          <a:effectLst/>
                          <a:latin typeface="Candara" panose="020E0502030303020204" pitchFamily="34" charset="0"/>
                        </a:rPr>
                        <a:t>Descripción</a:t>
                      </a:r>
                      <a:endParaRPr lang="es-GT" sz="1600" b="1" i="0" u="none" strike="noStrike" dirty="0">
                        <a:solidFill>
                          <a:schemeClr val="bg1"/>
                        </a:solidFill>
                        <a:effectLst/>
                        <a:latin typeface="Candara" panose="020E0502030303020204" pitchFamily="34" charset="0"/>
                      </a:endParaRPr>
                    </a:p>
                  </a:txBody>
                  <a:tcPr marL="9001" marR="9001" marT="9001" marB="0" anchor="ctr">
                    <a:solidFill>
                      <a:schemeClr val="tx2">
                        <a:lumMod val="50000"/>
                      </a:schemeClr>
                    </a:solidFill>
                  </a:tcPr>
                </a:tc>
                <a:tc>
                  <a:txBody>
                    <a:bodyPr/>
                    <a:lstStyle/>
                    <a:p>
                      <a:pPr algn="ctr" fontAlgn="ctr"/>
                      <a:r>
                        <a:rPr lang="es-GT" sz="1600" u="none" strike="noStrike" dirty="0">
                          <a:solidFill>
                            <a:schemeClr val="bg1"/>
                          </a:solidFill>
                          <a:effectLst/>
                          <a:latin typeface="Candara" panose="020E0502030303020204" pitchFamily="34" charset="0"/>
                        </a:rPr>
                        <a:t>Monto Ejecutado</a:t>
                      </a:r>
                      <a:endParaRPr lang="es-GT" sz="1600" b="1" i="0" u="none" strike="noStrike" dirty="0">
                        <a:solidFill>
                          <a:schemeClr val="bg1"/>
                        </a:solidFill>
                        <a:effectLst/>
                        <a:latin typeface="Candara" panose="020E0502030303020204" pitchFamily="34" charset="0"/>
                      </a:endParaRPr>
                    </a:p>
                  </a:txBody>
                  <a:tcPr marL="9001" marR="9001" marT="9001" marB="0" anchor="ctr">
                    <a:solidFill>
                      <a:schemeClr val="tx2">
                        <a:lumMod val="50000"/>
                      </a:schemeClr>
                    </a:solidFill>
                  </a:tcPr>
                </a:tc>
                <a:extLst>
                  <a:ext uri="{0D108BD9-81ED-4DB2-BD59-A6C34878D82A}">
                    <a16:rowId xmlns:a16="http://schemas.microsoft.com/office/drawing/2014/main" val="3200026253"/>
                  </a:ext>
                </a:extLst>
              </a:tr>
              <a:tr h="378041">
                <a:tc>
                  <a:txBody>
                    <a:bodyPr/>
                    <a:lstStyle/>
                    <a:p>
                      <a:pPr algn="l" fontAlgn="ctr"/>
                      <a:r>
                        <a:rPr lang="es-ES" sz="1400" u="none" strike="noStrike" dirty="0">
                          <a:effectLst/>
                          <a:latin typeface="Candara" panose="020E0502030303020204" pitchFamily="34" charset="0"/>
                        </a:rPr>
                        <a:t>Costo de Pacientes atendidos Severos </a:t>
                      </a:r>
                      <a:endParaRPr lang="es-ES" sz="1400" b="1" i="0" u="none" strike="noStrike" dirty="0">
                        <a:solidFill>
                          <a:srgbClr val="000000"/>
                        </a:solidFill>
                        <a:effectLst/>
                        <a:latin typeface="Candara" panose="020E0502030303020204" pitchFamily="34" charset="0"/>
                      </a:endParaRPr>
                    </a:p>
                  </a:txBody>
                  <a:tcPr marL="9001" marR="9001" marT="9001" marB="0" anchor="ctr"/>
                </a:tc>
                <a:tc>
                  <a:txBody>
                    <a:bodyPr/>
                    <a:lstStyle/>
                    <a:p>
                      <a:pPr algn="r" fontAlgn="ctr"/>
                      <a:r>
                        <a:rPr lang="es-GT" sz="1400" u="none" strike="noStrike" dirty="0">
                          <a:effectLst/>
                          <a:latin typeface="Candara" panose="020E0502030303020204" pitchFamily="34" charset="0"/>
                        </a:rPr>
                        <a:t>1,492,035,866.96</a:t>
                      </a:r>
                      <a:endParaRPr lang="es-GT" sz="1400" b="1" i="0" u="none" strike="noStrike" dirty="0">
                        <a:solidFill>
                          <a:srgbClr val="000000"/>
                        </a:solidFill>
                        <a:effectLst/>
                        <a:latin typeface="Candara" panose="020E0502030303020204" pitchFamily="34" charset="0"/>
                      </a:endParaRPr>
                    </a:p>
                  </a:txBody>
                  <a:tcPr marL="9001" marR="9001" marT="9001" marB="0" anchor="ctr"/>
                </a:tc>
                <a:extLst>
                  <a:ext uri="{0D108BD9-81ED-4DB2-BD59-A6C34878D82A}">
                    <a16:rowId xmlns:a16="http://schemas.microsoft.com/office/drawing/2014/main" val="671097592"/>
                  </a:ext>
                </a:extLst>
              </a:tr>
              <a:tr h="387042">
                <a:tc>
                  <a:txBody>
                    <a:bodyPr/>
                    <a:lstStyle/>
                    <a:p>
                      <a:pPr algn="l" fontAlgn="ctr"/>
                      <a:r>
                        <a:rPr lang="es-GT" sz="1400" u="none" strike="noStrike" dirty="0">
                          <a:effectLst/>
                          <a:latin typeface="Candara" panose="020E0502030303020204" pitchFamily="34" charset="0"/>
                        </a:rPr>
                        <a:t>Costo de Pacientes  atendidos Moderados</a:t>
                      </a:r>
                      <a:endParaRPr lang="es-GT" sz="1400" b="1" i="0" u="none" strike="noStrike" dirty="0">
                        <a:solidFill>
                          <a:srgbClr val="000000"/>
                        </a:solidFill>
                        <a:effectLst/>
                        <a:latin typeface="Candara" panose="020E0502030303020204" pitchFamily="34" charset="0"/>
                      </a:endParaRPr>
                    </a:p>
                  </a:txBody>
                  <a:tcPr marL="9001" marR="9001" marT="9001" marB="0" anchor="ctr"/>
                </a:tc>
                <a:tc>
                  <a:txBody>
                    <a:bodyPr/>
                    <a:lstStyle/>
                    <a:p>
                      <a:pPr algn="r" fontAlgn="ctr"/>
                      <a:r>
                        <a:rPr lang="es-GT" sz="1400" u="none" strike="noStrike" dirty="0">
                          <a:effectLst/>
                          <a:latin typeface="Candara" panose="020E0502030303020204" pitchFamily="34" charset="0"/>
                        </a:rPr>
                        <a:t>801,025,200.00</a:t>
                      </a:r>
                      <a:endParaRPr lang="es-GT" sz="1400" b="1" i="0" u="none" strike="noStrike" dirty="0">
                        <a:solidFill>
                          <a:srgbClr val="000000"/>
                        </a:solidFill>
                        <a:effectLst/>
                        <a:latin typeface="Candara" panose="020E0502030303020204" pitchFamily="34" charset="0"/>
                      </a:endParaRPr>
                    </a:p>
                  </a:txBody>
                  <a:tcPr marL="9001" marR="9001" marT="9001" marB="0" anchor="ctr"/>
                </a:tc>
                <a:extLst>
                  <a:ext uri="{0D108BD9-81ED-4DB2-BD59-A6C34878D82A}">
                    <a16:rowId xmlns:a16="http://schemas.microsoft.com/office/drawing/2014/main" val="223211323"/>
                  </a:ext>
                </a:extLst>
              </a:tr>
              <a:tr h="234025">
                <a:tc>
                  <a:txBody>
                    <a:bodyPr/>
                    <a:lstStyle/>
                    <a:p>
                      <a:pPr algn="ctr" fontAlgn="ctr"/>
                      <a:r>
                        <a:rPr lang="es-GT" sz="1600" b="1" u="none" strike="noStrike" dirty="0">
                          <a:effectLst/>
                          <a:latin typeface="Candara" panose="020E0502030303020204" pitchFamily="34" charset="0"/>
                        </a:rPr>
                        <a:t>TOTAL</a:t>
                      </a:r>
                      <a:endParaRPr lang="es-GT" sz="1600" b="1" i="0" u="none" strike="noStrike" dirty="0">
                        <a:solidFill>
                          <a:srgbClr val="000000"/>
                        </a:solidFill>
                        <a:effectLst/>
                        <a:latin typeface="Candara" panose="020E0502030303020204" pitchFamily="34" charset="0"/>
                      </a:endParaRPr>
                    </a:p>
                  </a:txBody>
                  <a:tcPr marL="9001" marR="9001" marT="9001" marB="0" anchor="ctr"/>
                </a:tc>
                <a:tc>
                  <a:txBody>
                    <a:bodyPr/>
                    <a:lstStyle/>
                    <a:p>
                      <a:pPr algn="r" fontAlgn="ctr"/>
                      <a:r>
                        <a:rPr lang="es-GT" sz="1400" b="1" u="none" strike="noStrike" dirty="0">
                          <a:effectLst/>
                          <a:latin typeface="Candara" panose="020E0502030303020204" pitchFamily="34" charset="0"/>
                        </a:rPr>
                        <a:t>2,293,061,066.96</a:t>
                      </a:r>
                      <a:endParaRPr lang="es-GT" sz="1400" b="1" i="0" u="none" strike="noStrike" dirty="0">
                        <a:solidFill>
                          <a:srgbClr val="000000"/>
                        </a:solidFill>
                        <a:effectLst/>
                        <a:latin typeface="Candara" panose="020E0502030303020204" pitchFamily="34" charset="0"/>
                      </a:endParaRPr>
                    </a:p>
                  </a:txBody>
                  <a:tcPr marL="9001" marR="9001" marT="9001" marB="0" anchor="ctr"/>
                </a:tc>
                <a:extLst>
                  <a:ext uri="{0D108BD9-81ED-4DB2-BD59-A6C34878D82A}">
                    <a16:rowId xmlns:a16="http://schemas.microsoft.com/office/drawing/2014/main" val="1137931038"/>
                  </a:ext>
                </a:extLst>
              </a:tr>
            </a:tbl>
          </a:graphicData>
        </a:graphic>
      </p:graphicFrame>
      <p:sp>
        <p:nvSpPr>
          <p:cNvPr id="9" name="CuadroTexto 8">
            <a:extLst>
              <a:ext uri="{FF2B5EF4-FFF2-40B4-BE49-F238E27FC236}">
                <a16:creationId xmlns:a16="http://schemas.microsoft.com/office/drawing/2014/main" id="{D99F9FAB-EA52-4600-AEE2-E293346D908B}"/>
              </a:ext>
            </a:extLst>
          </p:cNvPr>
          <p:cNvSpPr txBox="1"/>
          <p:nvPr/>
        </p:nvSpPr>
        <p:spPr>
          <a:xfrm>
            <a:off x="745663" y="5126859"/>
            <a:ext cx="4111413"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GT" sz="1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El costo promedio por paciente Severo es de Q20,000.00 a Q30,000.00 diarios y el costo promedio de un paciente moderado es de Q2,500.00 a Q5,000 diarios.</a:t>
            </a:r>
          </a:p>
        </p:txBody>
      </p:sp>
      <p:graphicFrame>
        <p:nvGraphicFramePr>
          <p:cNvPr id="10" name="Gráfico 9">
            <a:extLst>
              <a:ext uri="{FF2B5EF4-FFF2-40B4-BE49-F238E27FC236}">
                <a16:creationId xmlns:a16="http://schemas.microsoft.com/office/drawing/2014/main" id="{5EBBE599-7422-4E26-8EA1-0421DD19F309}"/>
              </a:ext>
            </a:extLst>
          </p:cNvPr>
          <p:cNvGraphicFramePr>
            <a:graphicFrameLocks/>
          </p:cNvGraphicFramePr>
          <p:nvPr/>
        </p:nvGraphicFramePr>
        <p:xfrm>
          <a:off x="5613148" y="3084286"/>
          <a:ext cx="6024807" cy="34762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8215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40" y="111076"/>
            <a:ext cx="664845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panose="020F0502020204030204"/>
                <a:ea typeface="+mn-ea"/>
                <a:cs typeface="+mn-cs"/>
              </a:rPr>
              <a:t>Renglón de gasto 261 “Elementos y compuestos químicos”</a:t>
            </a:r>
            <a:endParaRPr kumimoji="0" lang="es-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Gráfico 5">
            <a:extLst>
              <a:ext uri="{FF2B5EF4-FFF2-40B4-BE49-F238E27FC236}">
                <a16:creationId xmlns:a16="http://schemas.microsoft.com/office/drawing/2014/main" id="{8DC50E75-C3F4-4486-98CA-D074683AA752}"/>
              </a:ext>
            </a:extLst>
          </p:cNvPr>
          <p:cNvGraphicFramePr>
            <a:graphicFrameLocks/>
          </p:cNvGraphicFramePr>
          <p:nvPr/>
        </p:nvGraphicFramePr>
        <p:xfrm>
          <a:off x="419540" y="1297822"/>
          <a:ext cx="10521176" cy="3980031"/>
        </p:xfrm>
        <a:graphic>
          <a:graphicData uri="http://schemas.openxmlformats.org/drawingml/2006/chart">
            <c:chart xmlns:c="http://schemas.openxmlformats.org/drawingml/2006/chart" xmlns:r="http://schemas.openxmlformats.org/officeDocument/2006/relationships" r:id="rId3"/>
          </a:graphicData>
        </a:graphic>
      </p:graphicFrame>
      <p:sp>
        <p:nvSpPr>
          <p:cNvPr id="8" name="CuadroTexto 7">
            <a:extLst>
              <a:ext uri="{FF2B5EF4-FFF2-40B4-BE49-F238E27FC236}">
                <a16:creationId xmlns:a16="http://schemas.microsoft.com/office/drawing/2014/main" id="{B0AFB1A3-2B59-4CBC-8D07-999D8B599B18}"/>
              </a:ext>
            </a:extLst>
          </p:cNvPr>
          <p:cNvSpPr txBox="1"/>
          <p:nvPr/>
        </p:nvSpPr>
        <p:spPr>
          <a:xfrm>
            <a:off x="430918" y="5546595"/>
            <a:ext cx="11327793"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black"/>
                </a:solidFill>
                <a:effectLst/>
                <a:uLnTx/>
                <a:uFillTx/>
                <a:latin typeface="Candara" panose="020E0502030303020204" pitchFamily="34" charset="0"/>
                <a:ea typeface="+mn-ea"/>
                <a:cs typeface="+mn-cs"/>
              </a:rPr>
              <a:t>En este renglón están contenidos los insumos de pruebas para la detección del Coronavirus Covid-19, oxigeno, entre otros, que son vitales para la atención de los pacientes críticos.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black"/>
                </a:solidFill>
                <a:effectLst/>
                <a:uLnTx/>
                <a:uFillTx/>
                <a:latin typeface="Candara" panose="020E0502030303020204" pitchFamily="34" charset="0"/>
                <a:ea typeface="+mn-ea"/>
                <a:cs typeface="+mn-cs"/>
              </a:rPr>
              <a:t>Al mes de julio del presente año se ha ejecutado un </a:t>
            </a:r>
            <a:r>
              <a:rPr kumimoji="0" lang="es-ES" sz="1800" b="1" i="0" u="none" strike="noStrike" kern="0" cap="none" spc="0" normalizeH="0" baseline="0" noProof="0" dirty="0">
                <a:ln>
                  <a:noFill/>
                </a:ln>
                <a:solidFill>
                  <a:prstClr val="black"/>
                </a:solidFill>
                <a:effectLst/>
                <a:uLnTx/>
                <a:uFillTx/>
                <a:latin typeface="Candara" panose="020E0502030303020204" pitchFamily="34" charset="0"/>
                <a:ea typeface="+mn-ea"/>
                <a:cs typeface="+mn-cs"/>
              </a:rPr>
              <a:t>96.89%</a:t>
            </a:r>
            <a:r>
              <a:rPr kumimoji="0" lang="es-ES" sz="1800" b="0" i="0" u="none" strike="noStrike" kern="0" cap="none" spc="0" normalizeH="0" baseline="0" noProof="0" dirty="0">
                <a:ln>
                  <a:noFill/>
                </a:ln>
                <a:solidFill>
                  <a:prstClr val="black"/>
                </a:solidFill>
                <a:effectLst/>
                <a:uLnTx/>
                <a:uFillTx/>
                <a:latin typeface="Candara" panose="020E0502030303020204" pitchFamily="34" charset="0"/>
                <a:ea typeface="+mn-ea"/>
                <a:cs typeface="+mn-cs"/>
              </a:rPr>
              <a:t> (Q22,960,574.48) en relación con la ejecución del año 2018 (Q261,079,126.78).</a:t>
            </a:r>
            <a:endParaRPr kumimoji="0" lang="en-US" sz="1800" b="1" i="0" u="none" strike="noStrike" kern="0" cap="none" spc="0" normalizeH="0" baseline="0" noProof="0" dirty="0">
              <a:ln>
                <a:noFill/>
              </a:ln>
              <a:solidFill>
                <a:prstClr val="black"/>
              </a:solidFill>
              <a:effectLst/>
              <a:uLnTx/>
              <a:uFillTx/>
              <a:latin typeface="Candara" panose="020E0502030303020204" pitchFamily="34" charset="0"/>
              <a:ea typeface="+mn-ea"/>
              <a:cs typeface="+mn-cs"/>
            </a:endParaRPr>
          </a:p>
        </p:txBody>
      </p:sp>
    </p:spTree>
    <p:extLst>
      <p:ext uri="{BB962C8B-B14F-4D97-AF65-F5344CB8AC3E}">
        <p14:creationId xmlns:p14="http://schemas.microsoft.com/office/powerpoint/2010/main" val="65514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40" y="111076"/>
            <a:ext cx="664845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prstClr val="white"/>
                </a:solidFill>
                <a:effectLst/>
                <a:uLnTx/>
                <a:uFillTx/>
                <a:latin typeface="Calibri" panose="020F0502020204030204"/>
                <a:ea typeface="+mn-ea"/>
                <a:cs typeface="+mn-cs"/>
              </a:rPr>
              <a:t>Renglón de gasto 266 “Productos medicinales y farmacéuticos”</a:t>
            </a:r>
            <a:endParaRPr kumimoji="0" lang="es-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Gráfico 3">
            <a:extLst>
              <a:ext uri="{FF2B5EF4-FFF2-40B4-BE49-F238E27FC236}">
                <a16:creationId xmlns:a16="http://schemas.microsoft.com/office/drawing/2014/main" id="{15C45DF2-A850-42CC-978D-11312CD93AC1}"/>
              </a:ext>
            </a:extLst>
          </p:cNvPr>
          <p:cNvGraphicFramePr>
            <a:graphicFrameLocks/>
          </p:cNvGraphicFramePr>
          <p:nvPr/>
        </p:nvGraphicFramePr>
        <p:xfrm>
          <a:off x="419540" y="1346067"/>
          <a:ext cx="10799749" cy="3707196"/>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id="{5F4FBB74-806C-46A5-9AE7-B4152C7D8DD7}"/>
              </a:ext>
            </a:extLst>
          </p:cNvPr>
          <p:cNvSpPr txBox="1"/>
          <p:nvPr/>
        </p:nvSpPr>
        <p:spPr>
          <a:xfrm>
            <a:off x="419540" y="5529989"/>
            <a:ext cx="11259113" cy="9233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ndara" panose="020E0502030303020204" pitchFamily="34" charset="0"/>
                <a:ea typeface="Candara" panose="020E0502030303020204" pitchFamily="34" charset="0"/>
                <a:cs typeface="Times New Roman" panose="02020603050405020304" pitchFamily="18" charset="0"/>
              </a:rPr>
              <a:t>En este renglón se incluyen todos los medicamentos.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ndara" panose="020E0502030303020204" pitchFamily="34" charset="0"/>
                <a:ea typeface="Candara" panose="020E0502030303020204" pitchFamily="34" charset="0"/>
                <a:cs typeface="Times New Roman" panose="02020603050405020304" pitchFamily="18" charset="0"/>
              </a:rPr>
              <a:t>Al mes de julio del presente año se ha ejecutado un </a:t>
            </a:r>
            <a:r>
              <a:rPr kumimoji="0" lang="es-ES" sz="1800" b="1" i="0" u="none" strike="noStrike" kern="1200" cap="none" spc="0" normalizeH="0" baseline="0" noProof="0" dirty="0">
                <a:ln>
                  <a:noFill/>
                </a:ln>
                <a:solidFill>
                  <a:prstClr val="black"/>
                </a:solidFill>
                <a:effectLst/>
                <a:uLnTx/>
                <a:uFillTx/>
                <a:latin typeface="Candara" panose="020E0502030303020204" pitchFamily="34" charset="0"/>
                <a:ea typeface="Candara" panose="020E0502030303020204" pitchFamily="34" charset="0"/>
                <a:cs typeface="Times New Roman" panose="02020603050405020304" pitchFamily="18" charset="0"/>
              </a:rPr>
              <a:t>182.75%</a:t>
            </a:r>
            <a:r>
              <a:rPr kumimoji="0" lang="es-ES" sz="1800" b="0" i="0" u="none" strike="noStrike" kern="1200" cap="none" spc="0" normalizeH="0" baseline="0" noProof="0" dirty="0">
                <a:ln>
                  <a:noFill/>
                </a:ln>
                <a:solidFill>
                  <a:prstClr val="black"/>
                </a:solidFill>
                <a:effectLst/>
                <a:uLnTx/>
                <a:uFillTx/>
                <a:latin typeface="Candara" panose="020E0502030303020204" pitchFamily="34" charset="0"/>
                <a:ea typeface="Candara" panose="020E0502030303020204" pitchFamily="34" charset="0"/>
                <a:cs typeface="Times New Roman" panose="02020603050405020304" pitchFamily="18" charset="0"/>
              </a:rPr>
              <a:t> (Q1,049,093,549.28) en relación con el año 2018 (Q574,062,056.09).</a:t>
            </a:r>
          </a:p>
        </p:txBody>
      </p:sp>
    </p:spTree>
    <p:extLst>
      <p:ext uri="{BB962C8B-B14F-4D97-AF65-F5344CB8AC3E}">
        <p14:creationId xmlns:p14="http://schemas.microsoft.com/office/powerpoint/2010/main" val="3412927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39" y="111076"/>
            <a:ext cx="754658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Calibri" panose="020F0502020204030204"/>
                <a:ea typeface="+mn-ea"/>
                <a:cs typeface="+mn-cs"/>
              </a:rPr>
              <a:t>Renglón de gasto 295 “Útiles menores, suministros e instrumental médico-quirúrgico de laboratorio y cuidado de la salud” </a:t>
            </a:r>
            <a:endParaRPr kumimoji="0" lang="es-US"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Gráfico 3">
            <a:extLst>
              <a:ext uri="{FF2B5EF4-FFF2-40B4-BE49-F238E27FC236}">
                <a16:creationId xmlns:a16="http://schemas.microsoft.com/office/drawing/2014/main" id="{4A24F266-E13B-454D-A084-0365A1A3B738}"/>
              </a:ext>
            </a:extLst>
          </p:cNvPr>
          <p:cNvGraphicFramePr>
            <a:graphicFrameLocks/>
          </p:cNvGraphicFramePr>
          <p:nvPr/>
        </p:nvGraphicFramePr>
        <p:xfrm>
          <a:off x="609873" y="1223608"/>
          <a:ext cx="10523349" cy="3601489"/>
        </p:xfrm>
        <a:graphic>
          <a:graphicData uri="http://schemas.openxmlformats.org/drawingml/2006/chart">
            <c:chart xmlns:c="http://schemas.openxmlformats.org/drawingml/2006/chart" xmlns:r="http://schemas.openxmlformats.org/officeDocument/2006/relationships" r:id="rId3"/>
          </a:graphicData>
        </a:graphic>
      </p:graphicFrame>
      <p:sp>
        <p:nvSpPr>
          <p:cNvPr id="6" name="Marcador de contenido 2">
            <a:extLst>
              <a:ext uri="{FF2B5EF4-FFF2-40B4-BE49-F238E27FC236}">
                <a16:creationId xmlns:a16="http://schemas.microsoft.com/office/drawing/2014/main" id="{1A2013FD-6D13-48F0-ACE2-098CE8F581D0}"/>
              </a:ext>
            </a:extLst>
          </p:cNvPr>
          <p:cNvSpPr>
            <a:spLocks noGrp="1"/>
          </p:cNvSpPr>
          <p:nvPr>
            <p:ph idx="1"/>
          </p:nvPr>
        </p:nvSpPr>
        <p:spPr>
          <a:xfrm>
            <a:off x="144379" y="5229744"/>
            <a:ext cx="12045251" cy="1584495"/>
          </a:xfrm>
        </p:spPr>
        <p:txBody>
          <a:bodyPr>
            <a:normAutofit/>
          </a:bodyPr>
          <a:lstStyle/>
          <a:p>
            <a:pPr marL="0" indent="0">
              <a:buNone/>
            </a:pPr>
            <a:r>
              <a:rPr lang="es-ES" sz="2400" dirty="0">
                <a:effectLst/>
                <a:latin typeface="Candara" panose="020E0502030303020204" pitchFamily="34" charset="0"/>
                <a:ea typeface="Candara" panose="020E0502030303020204" pitchFamily="34" charset="0"/>
                <a:cs typeface="Times New Roman" panose="02020603050405020304" pitchFamily="18" charset="0"/>
              </a:rPr>
              <a:t>En este renglón de gasto se contemplan el equipo de protección personal, material médico quirúrgico, entre otros. </a:t>
            </a:r>
          </a:p>
          <a:p>
            <a:pPr marL="0" indent="0">
              <a:buNone/>
            </a:pPr>
            <a:r>
              <a:rPr lang="es-ES" sz="2400" dirty="0">
                <a:effectLst/>
                <a:latin typeface="Candara" panose="020E0502030303020204" pitchFamily="34" charset="0"/>
                <a:ea typeface="Candara" panose="020E0502030303020204" pitchFamily="34" charset="0"/>
                <a:cs typeface="Times New Roman" panose="02020603050405020304" pitchFamily="18" charset="0"/>
              </a:rPr>
              <a:t>Al mes de julio 2021 se ha ejecutado casi el </a:t>
            </a:r>
            <a:r>
              <a:rPr lang="es-ES" sz="2400" b="1" dirty="0">
                <a:latin typeface="Candara" panose="020E0502030303020204" pitchFamily="34" charset="0"/>
                <a:ea typeface="Candara" panose="020E0502030303020204" pitchFamily="34" charset="0"/>
                <a:cs typeface="Times New Roman" panose="02020603050405020304" pitchFamily="18" charset="0"/>
              </a:rPr>
              <a:t>113</a:t>
            </a:r>
            <a:r>
              <a:rPr lang="es-ES" sz="2400" b="1" dirty="0">
                <a:effectLst/>
                <a:latin typeface="Candara" panose="020E0502030303020204" pitchFamily="34" charset="0"/>
                <a:ea typeface="Candara" panose="020E0502030303020204" pitchFamily="34" charset="0"/>
                <a:cs typeface="Times New Roman" panose="02020603050405020304" pitchFamily="18" charset="0"/>
              </a:rPr>
              <a:t>%</a:t>
            </a:r>
            <a:r>
              <a:rPr lang="es-ES" sz="2400" dirty="0">
                <a:effectLst/>
                <a:latin typeface="Candara" panose="020E0502030303020204" pitchFamily="34" charset="0"/>
                <a:ea typeface="Candara" panose="020E0502030303020204" pitchFamily="34" charset="0"/>
                <a:cs typeface="Times New Roman" panose="02020603050405020304" pitchFamily="18" charset="0"/>
              </a:rPr>
              <a:t> (Q296,90,12.43) de lo que se ejecutó en el año 2018 (Q261,737,751.98).</a:t>
            </a:r>
          </a:p>
          <a:p>
            <a:endParaRPr lang="en-US" sz="2000" dirty="0"/>
          </a:p>
        </p:txBody>
      </p:sp>
    </p:spTree>
    <p:extLst>
      <p:ext uri="{BB962C8B-B14F-4D97-AF65-F5344CB8AC3E}">
        <p14:creationId xmlns:p14="http://schemas.microsoft.com/office/powerpoint/2010/main" val="1309622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40" y="111076"/>
            <a:ext cx="66484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S" sz="2800" b="1" i="0" u="none" strike="noStrike" kern="1200" cap="none" spc="0" normalizeH="0" baseline="0" noProof="0">
                <a:ln>
                  <a:noFill/>
                </a:ln>
                <a:solidFill>
                  <a:prstClr val="white"/>
                </a:solidFill>
                <a:effectLst/>
                <a:uLnTx/>
                <a:uFillTx/>
                <a:latin typeface="Calibri" panose="020F0502020204030204"/>
                <a:ea typeface="+mn-ea"/>
                <a:cs typeface="+mn-cs"/>
              </a:rPr>
              <a:t>Personal por contrato</a:t>
            </a:r>
            <a:endParaRPr kumimoji="0" lang="es-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Gráfico 3">
            <a:extLst>
              <a:ext uri="{FF2B5EF4-FFF2-40B4-BE49-F238E27FC236}">
                <a16:creationId xmlns:a16="http://schemas.microsoft.com/office/drawing/2014/main" id="{F2634A0F-C563-4E52-823D-4635F29BDA32}"/>
              </a:ext>
            </a:extLst>
          </p:cNvPr>
          <p:cNvGraphicFramePr>
            <a:graphicFrameLocks/>
          </p:cNvGraphicFramePr>
          <p:nvPr/>
        </p:nvGraphicFramePr>
        <p:xfrm>
          <a:off x="409208" y="1395523"/>
          <a:ext cx="10951050" cy="3470945"/>
        </p:xfrm>
        <a:graphic>
          <a:graphicData uri="http://schemas.openxmlformats.org/drawingml/2006/chart">
            <c:chart xmlns:c="http://schemas.openxmlformats.org/drawingml/2006/chart" xmlns:r="http://schemas.openxmlformats.org/officeDocument/2006/relationships" r:id="rId3"/>
          </a:graphicData>
        </a:graphic>
      </p:graphicFrame>
      <p:sp>
        <p:nvSpPr>
          <p:cNvPr id="6" name="Marcador de contenido 2">
            <a:extLst>
              <a:ext uri="{FF2B5EF4-FFF2-40B4-BE49-F238E27FC236}">
                <a16:creationId xmlns:a16="http://schemas.microsoft.com/office/drawing/2014/main" id="{4D2C41FB-0837-4B6C-AD5E-5D9F30875149}"/>
              </a:ext>
            </a:extLst>
          </p:cNvPr>
          <p:cNvSpPr>
            <a:spLocks noGrp="1"/>
          </p:cNvSpPr>
          <p:nvPr>
            <p:ph idx="1"/>
          </p:nvPr>
        </p:nvSpPr>
        <p:spPr>
          <a:xfrm>
            <a:off x="216976" y="5021450"/>
            <a:ext cx="11794209" cy="1805553"/>
          </a:xfrm>
        </p:spPr>
        <p:txBody>
          <a:bodyPr>
            <a:normAutofit lnSpcReduction="10000"/>
          </a:bodyPr>
          <a:lstStyle/>
          <a:p>
            <a:pPr marL="0" indent="0" algn="just">
              <a:buNone/>
            </a:pPr>
            <a:r>
              <a:rPr lang="es-ES" sz="2400" b="0" kern="0" dirty="0">
                <a:effectLst/>
                <a:latin typeface="Candara" panose="020E0502030303020204" pitchFamily="34" charset="0"/>
              </a:rPr>
              <a:t>Derivado a la pandemia el Ministerio se vio en la necesidad de contratar nuevo personal, aumentando la red de servicios de salud, implementando hospitales temporales para la atención de los pacientes debido al aumento de casos de Coronavirus Covid-19. </a:t>
            </a:r>
          </a:p>
          <a:p>
            <a:pPr marL="0" indent="0" algn="just">
              <a:buNone/>
            </a:pPr>
            <a:r>
              <a:rPr lang="es-ES" sz="2400" b="0" kern="0" dirty="0">
                <a:effectLst/>
                <a:latin typeface="Candara" panose="020E0502030303020204" pitchFamily="34" charset="0"/>
              </a:rPr>
              <a:t>El personal ha aumentado un </a:t>
            </a:r>
            <a:r>
              <a:rPr lang="es-ES" sz="2400" b="1" kern="0" dirty="0">
                <a:effectLst/>
                <a:latin typeface="Candara" panose="020E0502030303020204" pitchFamily="34" charset="0"/>
              </a:rPr>
              <a:t>133%</a:t>
            </a:r>
            <a:r>
              <a:rPr lang="es-ES" sz="2400" b="0" kern="0" dirty="0">
                <a:effectLst/>
                <a:latin typeface="Candara" panose="020E0502030303020204" pitchFamily="34" charset="0"/>
              </a:rPr>
              <a:t> en relación con el año 2018, que simboliza un aumento de 7,155 personas (Q1,753,445,939.63).</a:t>
            </a:r>
            <a:endParaRPr lang="en-US" sz="2400" b="1" kern="0" dirty="0">
              <a:effectLst/>
              <a:latin typeface="Candara" panose="020E0502030303020204" pitchFamily="34" charset="0"/>
            </a:endParaRPr>
          </a:p>
          <a:p>
            <a:pPr algn="just"/>
            <a:endParaRPr lang="en-US" sz="2400" dirty="0"/>
          </a:p>
        </p:txBody>
      </p:sp>
    </p:spTree>
    <p:extLst>
      <p:ext uri="{BB962C8B-B14F-4D97-AF65-F5344CB8AC3E}">
        <p14:creationId xmlns:p14="http://schemas.microsoft.com/office/powerpoint/2010/main" val="3048246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996"/>
            <a:ext cx="12189630" cy="6858000"/>
          </a:xfrm>
          <a:prstGeom prst="rect">
            <a:avLst/>
          </a:prstGeom>
        </p:spPr>
      </p:pic>
      <p:sp>
        <p:nvSpPr>
          <p:cNvPr id="3" name="TextBox 2"/>
          <p:cNvSpPr txBox="1"/>
          <p:nvPr/>
        </p:nvSpPr>
        <p:spPr>
          <a:xfrm>
            <a:off x="419540" y="111076"/>
            <a:ext cx="66484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GT"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ndara" panose="020E0502030303020204" pitchFamily="34" charset="0"/>
                <a:ea typeface="+mn-ea"/>
                <a:cs typeface="+mn-cs"/>
              </a:rPr>
              <a:t>Personal permanente</a:t>
            </a:r>
            <a:endParaRPr kumimoji="0" lang="es-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Gráfico 3">
            <a:extLst>
              <a:ext uri="{FF2B5EF4-FFF2-40B4-BE49-F238E27FC236}">
                <a16:creationId xmlns:a16="http://schemas.microsoft.com/office/drawing/2014/main" id="{F9327FB2-FA26-415A-945B-5EDE192C1C5D}"/>
              </a:ext>
            </a:extLst>
          </p:cNvPr>
          <p:cNvGraphicFramePr>
            <a:graphicFrameLocks/>
          </p:cNvGraphicFramePr>
          <p:nvPr/>
        </p:nvGraphicFramePr>
        <p:xfrm>
          <a:off x="278968" y="1256038"/>
          <a:ext cx="11298266" cy="3656924"/>
        </p:xfrm>
        <a:graphic>
          <a:graphicData uri="http://schemas.openxmlformats.org/drawingml/2006/chart">
            <c:chart xmlns:c="http://schemas.openxmlformats.org/drawingml/2006/chart" xmlns:r="http://schemas.openxmlformats.org/officeDocument/2006/relationships" r:id="rId3"/>
          </a:graphicData>
        </a:graphic>
      </p:graphicFrame>
      <p:sp>
        <p:nvSpPr>
          <p:cNvPr id="6" name="Marcador de contenido 2">
            <a:extLst>
              <a:ext uri="{FF2B5EF4-FFF2-40B4-BE49-F238E27FC236}">
                <a16:creationId xmlns:a16="http://schemas.microsoft.com/office/drawing/2014/main" id="{1FCC0778-9420-44F2-B610-EDD26844CF43}"/>
              </a:ext>
            </a:extLst>
          </p:cNvPr>
          <p:cNvSpPr txBox="1">
            <a:spLocks/>
          </p:cNvSpPr>
          <p:nvPr/>
        </p:nvSpPr>
        <p:spPr>
          <a:xfrm>
            <a:off x="278968" y="5294589"/>
            <a:ext cx="11572069" cy="123019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0"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En el caso del personal permanente que corresponde al grupo de gasto 0 se ha ejecutado al mes de julio del presente año, mas del </a:t>
            </a:r>
            <a:r>
              <a:rPr kumimoji="0" lang="es-ES" sz="2000" b="1"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100% </a:t>
            </a:r>
            <a:r>
              <a:rPr kumimoji="0" lang="es-ES" sz="2000" b="0"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(Q2,479,821,728.94) de lo que se ejecuto en el año 2018 (Q2,478,777,647.90), siendo un incremento del 200% en el caso de las enfermeras profesionales (772 enfermeras), un </a:t>
            </a:r>
            <a:r>
              <a:rPr kumimoji="0" lang="es-ES" sz="2000" b="1"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171</a:t>
            </a:r>
            <a:r>
              <a:rPr kumimoji="0" lang="es-ES" sz="2000" b="0"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 en el caso de médicos (5,464 médicos) y </a:t>
            </a:r>
            <a:r>
              <a:rPr kumimoji="0" lang="es-ES" sz="2000" b="1"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155% </a:t>
            </a:r>
            <a:r>
              <a:rPr kumimoji="0" lang="es-ES" sz="2000" b="0"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rPr>
              <a:t>en el caso de los técnicos y de apoyo a los servicios de salud (2,095 personas).</a:t>
            </a:r>
            <a:endParaRPr kumimoji="0" lang="en-US" sz="2000" b="1" i="0" u="none" strike="noStrike" kern="0" cap="none" spc="0" normalizeH="0" baseline="0" noProof="0">
              <a:ln>
                <a:noFill/>
              </a:ln>
              <a:solidFill>
                <a:sysClr val="windowText" lastClr="000000"/>
              </a:solidFill>
              <a:effectLst/>
              <a:uLnTx/>
              <a:uFillTx/>
              <a:latin typeface="Candara" panose="020E05020303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511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4">
            <a:extLst>
              <a:ext uri="{FF2B5EF4-FFF2-40B4-BE49-F238E27FC236}">
                <a16:creationId xmlns:a16="http://schemas.microsoft.com/office/drawing/2014/main" id="{ED338A49-61EE-42B3-A532-E50B8591191F}"/>
              </a:ext>
            </a:extLst>
          </p:cNvPr>
          <p:cNvSpPr txBox="1"/>
          <p:nvPr/>
        </p:nvSpPr>
        <p:spPr>
          <a:xfrm>
            <a:off x="594360" y="956935"/>
            <a:ext cx="1122045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F</a:t>
            </a:r>
            <a:r>
              <a:rPr kumimoji="0" lang="es-GT" sz="6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actores de riesgo y protección de contagios COVID-19</a:t>
            </a:r>
            <a:endParaRPr kumimoji="0" lang="es-GT" sz="24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306455105"/>
      </p:ext>
    </p:extLst>
  </p:cSld>
  <p:clrMapOvr>
    <a:masterClrMapping/>
  </p:clrMapOvr>
  <mc:AlternateContent xmlns:mc="http://schemas.openxmlformats.org/markup-compatibility/2006" xmlns:p14="http://schemas.microsoft.com/office/powerpoint/2010/main">
    <mc:Choice Requires="p14">
      <p:transition spd="slow" p14:dur="2000" advTm="3042"/>
    </mc:Choice>
    <mc:Fallback xmlns="">
      <p:transition spd="slow" advTm="304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127634" y="294894"/>
            <a:ext cx="789622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Posibilidades de contagio</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Objeto 5">
            <a:extLst>
              <a:ext uri="{FF2B5EF4-FFF2-40B4-BE49-F238E27FC236}">
                <a16:creationId xmlns:a16="http://schemas.microsoft.com/office/drawing/2014/main" id="{9786A2E7-9322-4BA0-8F1C-9BBDBBABC6EB}"/>
              </a:ext>
            </a:extLst>
          </p:cNvPr>
          <p:cNvGraphicFramePr>
            <a:graphicFrameLocks noChangeAspect="1"/>
          </p:cNvGraphicFramePr>
          <p:nvPr/>
        </p:nvGraphicFramePr>
        <p:xfrm>
          <a:off x="1108021" y="1144969"/>
          <a:ext cx="6434137" cy="5418137"/>
        </p:xfrm>
        <a:graphic>
          <a:graphicData uri="http://schemas.openxmlformats.org/presentationml/2006/ole">
            <mc:AlternateContent xmlns:mc="http://schemas.openxmlformats.org/markup-compatibility/2006">
              <mc:Choice xmlns:v="urn:schemas-microsoft-com:vml" Requires="v">
                <p:oleObj name="Worksheet" r:id="rId4" imgW="8381942" imgH="7058198" progId="Excel.Sheet.12">
                  <p:embed/>
                </p:oleObj>
              </mc:Choice>
              <mc:Fallback>
                <p:oleObj name="Worksheet" r:id="rId4" imgW="8381942" imgH="7058198" progId="Excel.Sheet.12">
                  <p:embed/>
                  <p:pic>
                    <p:nvPicPr>
                      <p:cNvPr id="6" name="Objeto 5">
                        <a:extLst>
                          <a:ext uri="{FF2B5EF4-FFF2-40B4-BE49-F238E27FC236}">
                            <a16:creationId xmlns:a16="http://schemas.microsoft.com/office/drawing/2014/main" id="{9786A2E7-9322-4BA0-8F1C-9BBDBBABC6EB}"/>
                          </a:ext>
                        </a:extLst>
                      </p:cNvPr>
                      <p:cNvPicPr/>
                      <p:nvPr/>
                    </p:nvPicPr>
                    <p:blipFill>
                      <a:blip r:embed="rId5"/>
                      <a:stretch>
                        <a:fillRect/>
                      </a:stretch>
                    </p:blipFill>
                    <p:spPr>
                      <a:xfrm>
                        <a:off x="1108021" y="1144969"/>
                        <a:ext cx="6434137" cy="5418137"/>
                      </a:xfrm>
                      <a:prstGeom prst="rect">
                        <a:avLst/>
                      </a:prstGeom>
                    </p:spPr>
                  </p:pic>
                </p:oleObj>
              </mc:Fallback>
            </mc:AlternateContent>
          </a:graphicData>
        </a:graphic>
      </p:graphicFrame>
      <p:pic>
        <p:nvPicPr>
          <p:cNvPr id="2" name="Imagen 1">
            <a:extLst>
              <a:ext uri="{FF2B5EF4-FFF2-40B4-BE49-F238E27FC236}">
                <a16:creationId xmlns:a16="http://schemas.microsoft.com/office/drawing/2014/main" id="{B748F814-3CF8-4416-85DF-C3F2E63AAC90}"/>
              </a:ext>
            </a:extLst>
          </p:cNvPr>
          <p:cNvPicPr>
            <a:picLocks noChangeAspect="1"/>
          </p:cNvPicPr>
          <p:nvPr/>
        </p:nvPicPr>
        <p:blipFill>
          <a:blip r:embed="rId6"/>
          <a:stretch>
            <a:fillRect/>
          </a:stretch>
        </p:blipFill>
        <p:spPr>
          <a:xfrm>
            <a:off x="7996168" y="2158165"/>
            <a:ext cx="3741821" cy="2806366"/>
          </a:xfrm>
          <a:prstGeom prst="rect">
            <a:avLst/>
          </a:prstGeom>
        </p:spPr>
      </p:pic>
      <p:sp>
        <p:nvSpPr>
          <p:cNvPr id="8" name="CuadroTexto 7">
            <a:extLst>
              <a:ext uri="{FF2B5EF4-FFF2-40B4-BE49-F238E27FC236}">
                <a16:creationId xmlns:a16="http://schemas.microsoft.com/office/drawing/2014/main" id="{E65DD6A0-F3D9-4E31-8B2D-1BD50D5A0DA6}"/>
              </a:ext>
            </a:extLst>
          </p:cNvPr>
          <p:cNvSpPr txBox="1"/>
          <p:nvPr/>
        </p:nvSpPr>
        <p:spPr>
          <a:xfrm>
            <a:off x="8647809" y="5409106"/>
            <a:ext cx="3004273" cy="923330"/>
          </a:xfrm>
          <a:prstGeom prst="rect">
            <a:avLst/>
          </a:prstGeom>
          <a:solidFill>
            <a:schemeClr val="accent4"/>
          </a:solidFill>
          <a:ln>
            <a:noFill/>
          </a:ln>
          <a:effectLst>
            <a:outerShdw blurRad="152400" dist="317500" dir="5400000" sx="90000" sy="-19000" rotWithShape="0">
              <a:prstClr val="black">
                <a:alpha val="15000"/>
              </a:prst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Con distanciamiento existen 10.2% menos posibilidades de contagio</a:t>
            </a:r>
            <a:endParaRPr kumimoji="0" lang="es-G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14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127634" y="294894"/>
            <a:ext cx="789622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Posibilidades de mayor contagio</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Objeto 5">
            <a:extLst>
              <a:ext uri="{FF2B5EF4-FFF2-40B4-BE49-F238E27FC236}">
                <a16:creationId xmlns:a16="http://schemas.microsoft.com/office/drawing/2014/main" id="{9786A2E7-9322-4BA0-8F1C-9BBDBBABC6EB}"/>
              </a:ext>
            </a:extLst>
          </p:cNvPr>
          <p:cNvGraphicFramePr>
            <a:graphicFrameLocks noChangeAspect="1"/>
          </p:cNvGraphicFramePr>
          <p:nvPr/>
        </p:nvGraphicFramePr>
        <p:xfrm>
          <a:off x="422220" y="1171590"/>
          <a:ext cx="6434137" cy="5418137"/>
        </p:xfrm>
        <a:graphic>
          <a:graphicData uri="http://schemas.openxmlformats.org/presentationml/2006/ole">
            <mc:AlternateContent xmlns:mc="http://schemas.openxmlformats.org/markup-compatibility/2006">
              <mc:Choice xmlns:v="urn:schemas-microsoft-com:vml" Requires="v">
                <p:oleObj name="Worksheet" r:id="rId4" imgW="8381942" imgH="7058198" progId="Excel.Sheet.12">
                  <p:embed/>
                </p:oleObj>
              </mc:Choice>
              <mc:Fallback>
                <p:oleObj name="Worksheet" r:id="rId4" imgW="8381942" imgH="7058198" progId="Excel.Sheet.12">
                  <p:embed/>
                  <p:pic>
                    <p:nvPicPr>
                      <p:cNvPr id="6" name="Objeto 5">
                        <a:extLst>
                          <a:ext uri="{FF2B5EF4-FFF2-40B4-BE49-F238E27FC236}">
                            <a16:creationId xmlns:a16="http://schemas.microsoft.com/office/drawing/2014/main" id="{9786A2E7-9322-4BA0-8F1C-9BBDBBABC6EB}"/>
                          </a:ext>
                        </a:extLst>
                      </p:cNvPr>
                      <p:cNvPicPr/>
                      <p:nvPr/>
                    </p:nvPicPr>
                    <p:blipFill>
                      <a:blip r:embed="rId5"/>
                      <a:stretch>
                        <a:fillRect/>
                      </a:stretch>
                    </p:blipFill>
                    <p:spPr>
                      <a:xfrm>
                        <a:off x="422220" y="1171590"/>
                        <a:ext cx="6434137" cy="5418137"/>
                      </a:xfrm>
                      <a:prstGeom prst="rect">
                        <a:avLst/>
                      </a:prstGeom>
                    </p:spPr>
                  </p:pic>
                </p:oleObj>
              </mc:Fallback>
            </mc:AlternateContent>
          </a:graphicData>
        </a:graphic>
      </p:graphicFrame>
      <p:pic>
        <p:nvPicPr>
          <p:cNvPr id="2" name="Imagen 1">
            <a:extLst>
              <a:ext uri="{FF2B5EF4-FFF2-40B4-BE49-F238E27FC236}">
                <a16:creationId xmlns:a16="http://schemas.microsoft.com/office/drawing/2014/main" id="{DCF7CFC2-D899-439D-BC47-C08190B07D0C}"/>
              </a:ext>
            </a:extLst>
          </p:cNvPr>
          <p:cNvPicPr>
            <a:picLocks noChangeAspect="1"/>
          </p:cNvPicPr>
          <p:nvPr/>
        </p:nvPicPr>
        <p:blipFill>
          <a:blip r:embed="rId6"/>
          <a:stretch>
            <a:fillRect/>
          </a:stretch>
        </p:blipFill>
        <p:spPr>
          <a:xfrm>
            <a:off x="7997499" y="4399413"/>
            <a:ext cx="3772281" cy="2121908"/>
          </a:xfrm>
          <a:prstGeom prst="rect">
            <a:avLst/>
          </a:prstGeom>
        </p:spPr>
      </p:pic>
      <p:cxnSp>
        <p:nvCxnSpPr>
          <p:cNvPr id="8" name="Conector recto de flecha 7">
            <a:extLst>
              <a:ext uri="{FF2B5EF4-FFF2-40B4-BE49-F238E27FC236}">
                <a16:creationId xmlns:a16="http://schemas.microsoft.com/office/drawing/2014/main" id="{B15CCA1E-8787-4DFC-9DD3-18D02F6D3B58}"/>
              </a:ext>
            </a:extLst>
          </p:cNvPr>
          <p:cNvCxnSpPr>
            <a:cxnSpLocks/>
          </p:cNvCxnSpPr>
          <p:nvPr/>
        </p:nvCxnSpPr>
        <p:spPr>
          <a:xfrm flipH="1">
            <a:off x="4908884" y="5498431"/>
            <a:ext cx="3088615" cy="0"/>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sp>
        <p:nvSpPr>
          <p:cNvPr id="10" name="Elipse 9">
            <a:extLst>
              <a:ext uri="{FF2B5EF4-FFF2-40B4-BE49-F238E27FC236}">
                <a16:creationId xmlns:a16="http://schemas.microsoft.com/office/drawing/2014/main" id="{9F9559CE-C48C-431F-BEB3-D7D8EC2F4ADA}"/>
              </a:ext>
            </a:extLst>
          </p:cNvPr>
          <p:cNvSpPr/>
          <p:nvPr/>
        </p:nvSpPr>
        <p:spPr>
          <a:xfrm>
            <a:off x="10202779" y="4896853"/>
            <a:ext cx="721895" cy="6015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Elipse 10">
            <a:extLst>
              <a:ext uri="{FF2B5EF4-FFF2-40B4-BE49-F238E27FC236}">
                <a16:creationId xmlns:a16="http://schemas.microsoft.com/office/drawing/2014/main" id="{A20C3EC9-206A-421A-B6B9-108843D85915}"/>
              </a:ext>
            </a:extLst>
          </p:cNvPr>
          <p:cNvSpPr/>
          <p:nvPr/>
        </p:nvSpPr>
        <p:spPr>
          <a:xfrm>
            <a:off x="8339742" y="4748466"/>
            <a:ext cx="798899" cy="7499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2F3CAF12-A8DE-4089-9C02-EB393E697479}"/>
              </a:ext>
            </a:extLst>
          </p:cNvPr>
          <p:cNvSpPr txBox="1"/>
          <p:nvPr/>
        </p:nvSpPr>
        <p:spPr>
          <a:xfrm>
            <a:off x="7002379" y="1915864"/>
            <a:ext cx="5187251" cy="2308324"/>
          </a:xfrm>
          <a:prstGeom prst="rect">
            <a:avLst/>
          </a:prstGeom>
          <a:solidFill>
            <a:schemeClr val="accent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Sin mascarilla: 17.4% de posibilidad de contagio.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Sin distanciamiento: 12.8% de posibilidad de contagio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rPr>
              <a:t>Sin lavado de manos: 21% de posibilidad de contagio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En total tienen el 51.2% de posibilidades de contagiarse de COVID-19</a:t>
            </a:r>
            <a:endParaRPr kumimoji="0" lang="es-GT"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40827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 calcmode="lin" valueType="num">
                                      <p:cBhvr>
                                        <p:cTn id="19" dur="1000" fill="hold"/>
                                        <p:tgtEl>
                                          <p:spTgt spid="12"/>
                                        </p:tgtEl>
                                        <p:attrNameLst>
                                          <p:attrName>style.rotation</p:attrName>
                                        </p:attrNameLst>
                                      </p:cBhvr>
                                      <p:tavLst>
                                        <p:tav tm="0">
                                          <p:val>
                                            <p:fltVal val="90"/>
                                          </p:val>
                                        </p:tav>
                                        <p:tav tm="100000">
                                          <p:val>
                                            <p:fltVal val="0"/>
                                          </p:val>
                                        </p:tav>
                                      </p:tavLst>
                                    </p:anim>
                                    <p:animEffect transition="in" filter="fade">
                                      <p:cBhvr>
                                        <p:cTn id="2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127634" y="294894"/>
            <a:ext cx="789622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Otras actividades de alto riesgo</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Objeto 5">
            <a:extLst>
              <a:ext uri="{FF2B5EF4-FFF2-40B4-BE49-F238E27FC236}">
                <a16:creationId xmlns:a16="http://schemas.microsoft.com/office/drawing/2014/main" id="{9786A2E7-9322-4BA0-8F1C-9BBDBBABC6EB}"/>
              </a:ext>
            </a:extLst>
          </p:cNvPr>
          <p:cNvGraphicFramePr>
            <a:graphicFrameLocks noChangeAspect="1"/>
          </p:cNvGraphicFramePr>
          <p:nvPr/>
        </p:nvGraphicFramePr>
        <p:xfrm>
          <a:off x="422220" y="1171590"/>
          <a:ext cx="6434137" cy="5418137"/>
        </p:xfrm>
        <a:graphic>
          <a:graphicData uri="http://schemas.openxmlformats.org/presentationml/2006/ole">
            <mc:AlternateContent xmlns:mc="http://schemas.openxmlformats.org/markup-compatibility/2006">
              <mc:Choice xmlns:v="urn:schemas-microsoft-com:vml" Requires="v">
                <p:oleObj name="Worksheet" r:id="rId4" imgW="8381942" imgH="7058198" progId="Excel.Sheet.12">
                  <p:embed/>
                </p:oleObj>
              </mc:Choice>
              <mc:Fallback>
                <p:oleObj name="Worksheet" r:id="rId4" imgW="8381942" imgH="7058198" progId="Excel.Sheet.12">
                  <p:embed/>
                  <p:pic>
                    <p:nvPicPr>
                      <p:cNvPr id="6" name="Objeto 5">
                        <a:extLst>
                          <a:ext uri="{FF2B5EF4-FFF2-40B4-BE49-F238E27FC236}">
                            <a16:creationId xmlns:a16="http://schemas.microsoft.com/office/drawing/2014/main" id="{9786A2E7-9322-4BA0-8F1C-9BBDBBABC6EB}"/>
                          </a:ext>
                        </a:extLst>
                      </p:cNvPr>
                      <p:cNvPicPr/>
                      <p:nvPr/>
                    </p:nvPicPr>
                    <p:blipFill>
                      <a:blip r:embed="rId5"/>
                      <a:stretch>
                        <a:fillRect/>
                      </a:stretch>
                    </p:blipFill>
                    <p:spPr>
                      <a:xfrm>
                        <a:off x="422220" y="1171590"/>
                        <a:ext cx="6434137" cy="5418137"/>
                      </a:xfrm>
                      <a:prstGeom prst="rect">
                        <a:avLst/>
                      </a:prstGeom>
                    </p:spPr>
                  </p:pic>
                </p:oleObj>
              </mc:Fallback>
            </mc:AlternateContent>
          </a:graphicData>
        </a:graphic>
      </p:graphicFrame>
      <p:pic>
        <p:nvPicPr>
          <p:cNvPr id="3" name="Imagen 2">
            <a:extLst>
              <a:ext uri="{FF2B5EF4-FFF2-40B4-BE49-F238E27FC236}">
                <a16:creationId xmlns:a16="http://schemas.microsoft.com/office/drawing/2014/main" id="{5F4C40BF-6CFE-469E-B828-5453DC57A6F8}"/>
              </a:ext>
            </a:extLst>
          </p:cNvPr>
          <p:cNvPicPr>
            <a:picLocks noChangeAspect="1"/>
          </p:cNvPicPr>
          <p:nvPr/>
        </p:nvPicPr>
        <p:blipFill>
          <a:blip r:embed="rId6"/>
          <a:stretch>
            <a:fillRect/>
          </a:stretch>
        </p:blipFill>
        <p:spPr>
          <a:xfrm>
            <a:off x="7726746" y="4020053"/>
            <a:ext cx="3594865" cy="2222280"/>
          </a:xfrm>
          <a:prstGeom prst="rect">
            <a:avLst/>
          </a:prstGeom>
        </p:spPr>
      </p:pic>
      <p:cxnSp>
        <p:nvCxnSpPr>
          <p:cNvPr id="8" name="Conector recto de flecha 7">
            <a:extLst>
              <a:ext uri="{FF2B5EF4-FFF2-40B4-BE49-F238E27FC236}">
                <a16:creationId xmlns:a16="http://schemas.microsoft.com/office/drawing/2014/main" id="{908644CE-6039-4C3A-9497-A57C28131CF7}"/>
              </a:ext>
            </a:extLst>
          </p:cNvPr>
          <p:cNvCxnSpPr>
            <a:cxnSpLocks/>
          </p:cNvCxnSpPr>
          <p:nvPr/>
        </p:nvCxnSpPr>
        <p:spPr>
          <a:xfrm flipH="1">
            <a:off x="3789947" y="5510463"/>
            <a:ext cx="3936800" cy="0"/>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sp>
        <p:nvSpPr>
          <p:cNvPr id="11" name="CuadroTexto 10">
            <a:extLst>
              <a:ext uri="{FF2B5EF4-FFF2-40B4-BE49-F238E27FC236}">
                <a16:creationId xmlns:a16="http://schemas.microsoft.com/office/drawing/2014/main" id="{D6372737-41A5-45D2-871E-175C777AF6D7}"/>
              </a:ext>
            </a:extLst>
          </p:cNvPr>
          <p:cNvSpPr txBox="1"/>
          <p:nvPr/>
        </p:nvSpPr>
        <p:spPr>
          <a:xfrm>
            <a:off x="7793064" y="3404386"/>
            <a:ext cx="3462228" cy="369332"/>
          </a:xfrm>
          <a:prstGeom prst="rect">
            <a:avLst/>
          </a:prstGeom>
          <a:solidFill>
            <a:srgbClr val="C00000"/>
          </a:solidFill>
        </p:spPr>
        <p:style>
          <a:lnRef idx="0">
            <a:schemeClr val="accent4"/>
          </a:lnRef>
          <a:fillRef idx="3">
            <a:schemeClr val="accent4"/>
          </a:fillRef>
          <a:effectRef idx="3">
            <a:schemeClr val="accent4"/>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Reuniones familiares </a:t>
            </a:r>
          </a:p>
        </p:txBody>
      </p:sp>
    </p:spTree>
    <p:extLst>
      <p:ext uri="{BB962C8B-B14F-4D97-AF65-F5344CB8AC3E}">
        <p14:creationId xmlns:p14="http://schemas.microsoft.com/office/powerpoint/2010/main" val="2001991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127634" y="294894"/>
            <a:ext cx="789622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Otras actividades de alto riesgo</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Objeto 5">
            <a:extLst>
              <a:ext uri="{FF2B5EF4-FFF2-40B4-BE49-F238E27FC236}">
                <a16:creationId xmlns:a16="http://schemas.microsoft.com/office/drawing/2014/main" id="{9786A2E7-9322-4BA0-8F1C-9BBDBBABC6EB}"/>
              </a:ext>
            </a:extLst>
          </p:cNvPr>
          <p:cNvGraphicFramePr>
            <a:graphicFrameLocks noChangeAspect="1"/>
          </p:cNvGraphicFramePr>
          <p:nvPr/>
        </p:nvGraphicFramePr>
        <p:xfrm>
          <a:off x="354057" y="1243780"/>
          <a:ext cx="6434137" cy="5418137"/>
        </p:xfrm>
        <a:graphic>
          <a:graphicData uri="http://schemas.openxmlformats.org/presentationml/2006/ole">
            <mc:AlternateContent xmlns:mc="http://schemas.openxmlformats.org/markup-compatibility/2006">
              <mc:Choice xmlns:v="urn:schemas-microsoft-com:vml" Requires="v">
                <p:oleObj name="Worksheet" r:id="rId4" imgW="8381942" imgH="7058198" progId="Excel.Sheet.12">
                  <p:embed/>
                </p:oleObj>
              </mc:Choice>
              <mc:Fallback>
                <p:oleObj name="Worksheet" r:id="rId4" imgW="8381942" imgH="7058198" progId="Excel.Sheet.12">
                  <p:embed/>
                  <p:pic>
                    <p:nvPicPr>
                      <p:cNvPr id="6" name="Objeto 5">
                        <a:extLst>
                          <a:ext uri="{FF2B5EF4-FFF2-40B4-BE49-F238E27FC236}">
                            <a16:creationId xmlns:a16="http://schemas.microsoft.com/office/drawing/2014/main" id="{9786A2E7-9322-4BA0-8F1C-9BBDBBABC6EB}"/>
                          </a:ext>
                        </a:extLst>
                      </p:cNvPr>
                      <p:cNvPicPr/>
                      <p:nvPr/>
                    </p:nvPicPr>
                    <p:blipFill>
                      <a:blip r:embed="rId5"/>
                      <a:stretch>
                        <a:fillRect/>
                      </a:stretch>
                    </p:blipFill>
                    <p:spPr>
                      <a:xfrm>
                        <a:off x="354057" y="1243780"/>
                        <a:ext cx="6434137" cy="5418137"/>
                      </a:xfrm>
                      <a:prstGeom prst="rect">
                        <a:avLst/>
                      </a:prstGeom>
                    </p:spPr>
                  </p:pic>
                </p:oleObj>
              </mc:Fallback>
            </mc:AlternateContent>
          </a:graphicData>
        </a:graphic>
      </p:graphicFrame>
      <p:sp>
        <p:nvSpPr>
          <p:cNvPr id="11" name="CuadroTexto 10">
            <a:extLst>
              <a:ext uri="{FF2B5EF4-FFF2-40B4-BE49-F238E27FC236}">
                <a16:creationId xmlns:a16="http://schemas.microsoft.com/office/drawing/2014/main" id="{D6372737-41A5-45D2-871E-175C777AF6D7}"/>
              </a:ext>
            </a:extLst>
          </p:cNvPr>
          <p:cNvSpPr txBox="1"/>
          <p:nvPr/>
        </p:nvSpPr>
        <p:spPr>
          <a:xfrm>
            <a:off x="7793064" y="3404386"/>
            <a:ext cx="3462228" cy="369332"/>
          </a:xfrm>
          <a:prstGeom prst="rect">
            <a:avLst/>
          </a:prstGeom>
          <a:solidFill>
            <a:srgbClr val="C00000"/>
          </a:solidFill>
        </p:spPr>
        <p:style>
          <a:lnRef idx="0">
            <a:schemeClr val="accent4"/>
          </a:lnRef>
          <a:fillRef idx="3">
            <a:schemeClr val="accent4"/>
          </a:fillRef>
          <a:effectRef idx="3">
            <a:schemeClr val="accent4"/>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Fiestas masivas</a:t>
            </a:r>
          </a:p>
        </p:txBody>
      </p:sp>
      <p:grpSp>
        <p:nvGrpSpPr>
          <p:cNvPr id="7" name="Grupo 6">
            <a:extLst>
              <a:ext uri="{FF2B5EF4-FFF2-40B4-BE49-F238E27FC236}">
                <a16:creationId xmlns:a16="http://schemas.microsoft.com/office/drawing/2014/main" id="{BF4D5C6E-45C4-43C5-86DF-5DD04F789B38}"/>
              </a:ext>
            </a:extLst>
          </p:cNvPr>
          <p:cNvGrpSpPr/>
          <p:nvPr/>
        </p:nvGrpSpPr>
        <p:grpSpPr>
          <a:xfrm>
            <a:off x="4584031" y="3819322"/>
            <a:ext cx="7412347" cy="2743784"/>
            <a:chOff x="4584031" y="3819322"/>
            <a:chExt cx="7412347" cy="2743784"/>
          </a:xfrm>
        </p:grpSpPr>
        <p:cxnSp>
          <p:nvCxnSpPr>
            <p:cNvPr id="8" name="Conector recto de flecha 7">
              <a:extLst>
                <a:ext uri="{FF2B5EF4-FFF2-40B4-BE49-F238E27FC236}">
                  <a16:creationId xmlns:a16="http://schemas.microsoft.com/office/drawing/2014/main" id="{908644CE-6039-4C3A-9497-A57C28131CF7}"/>
                </a:ext>
              </a:extLst>
            </p:cNvPr>
            <p:cNvCxnSpPr>
              <a:cxnSpLocks/>
            </p:cNvCxnSpPr>
            <p:nvPr/>
          </p:nvCxnSpPr>
          <p:spPr>
            <a:xfrm flipH="1">
              <a:off x="4584031" y="5606716"/>
              <a:ext cx="3936800" cy="0"/>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pic>
          <p:nvPicPr>
            <p:cNvPr id="2" name="Imagen 1">
              <a:extLst>
                <a:ext uri="{FF2B5EF4-FFF2-40B4-BE49-F238E27FC236}">
                  <a16:creationId xmlns:a16="http://schemas.microsoft.com/office/drawing/2014/main" id="{838A46FD-F776-4526-B3FD-4DD573CCF129}"/>
                </a:ext>
              </a:extLst>
            </p:cNvPr>
            <p:cNvPicPr>
              <a:picLocks noChangeAspect="1"/>
            </p:cNvPicPr>
            <p:nvPr/>
          </p:nvPicPr>
          <p:blipFill>
            <a:blip r:embed="rId6"/>
            <a:stretch>
              <a:fillRect/>
            </a:stretch>
          </p:blipFill>
          <p:spPr>
            <a:xfrm>
              <a:off x="7139881" y="3819322"/>
              <a:ext cx="4856497" cy="2743784"/>
            </a:xfrm>
            <a:prstGeom prst="rect">
              <a:avLst/>
            </a:prstGeom>
          </p:spPr>
        </p:pic>
      </p:grpSp>
    </p:spTree>
    <p:extLst>
      <p:ext uri="{BB962C8B-B14F-4D97-AF65-F5344CB8AC3E}">
        <p14:creationId xmlns:p14="http://schemas.microsoft.com/office/powerpoint/2010/main" val="9201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0" y="138484"/>
            <a:ext cx="545676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Restricciones vigentes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AM 234-2020</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Imagen 8">
            <a:extLst>
              <a:ext uri="{FF2B5EF4-FFF2-40B4-BE49-F238E27FC236}">
                <a16:creationId xmlns:a16="http://schemas.microsoft.com/office/drawing/2014/main" id="{A140E6A1-9E30-4091-BAD8-D0438716A7EB}"/>
              </a:ext>
            </a:extLst>
          </p:cNvPr>
          <p:cNvPicPr>
            <a:picLocks noChangeAspect="1"/>
          </p:cNvPicPr>
          <p:nvPr/>
        </p:nvPicPr>
        <p:blipFill rotWithShape="1">
          <a:blip r:embed="rId4"/>
          <a:srcRect l="4663" t="26910" r="5213"/>
          <a:stretch/>
        </p:blipFill>
        <p:spPr>
          <a:xfrm>
            <a:off x="5830035" y="0"/>
            <a:ext cx="6359595" cy="6605337"/>
          </a:xfrm>
          <a:prstGeom prst="rect">
            <a:avLst/>
          </a:prstGeom>
        </p:spPr>
      </p:pic>
      <p:sp>
        <p:nvSpPr>
          <p:cNvPr id="10" name="Marcador de contenido 2">
            <a:extLst>
              <a:ext uri="{FF2B5EF4-FFF2-40B4-BE49-F238E27FC236}">
                <a16:creationId xmlns:a16="http://schemas.microsoft.com/office/drawing/2014/main" id="{956D3E72-3549-46AC-B73E-E4D746E9D8FE}"/>
              </a:ext>
            </a:extLst>
          </p:cNvPr>
          <p:cNvSpPr>
            <a:spLocks noGrp="1"/>
          </p:cNvSpPr>
          <p:nvPr>
            <p:ph idx="1"/>
          </p:nvPr>
        </p:nvSpPr>
        <p:spPr>
          <a:xfrm>
            <a:off x="-20547" y="1431623"/>
            <a:ext cx="5848212" cy="4769403"/>
          </a:xfrm>
        </p:spPr>
        <p:txBody>
          <a:bodyPr/>
          <a:lstStyle/>
          <a:p>
            <a:r>
              <a:rPr lang="es-GT" dirty="0"/>
              <a:t>Si no se respetan aforos, el grado de riesgo de contagio:</a:t>
            </a:r>
          </a:p>
          <a:p>
            <a:r>
              <a:rPr lang="es-GT" dirty="0"/>
              <a:t>Sin mascarilla y en silencio: </a:t>
            </a:r>
            <a:r>
              <a:rPr lang="es-GT" dirty="0">
                <a:solidFill>
                  <a:schemeClr val="accent2">
                    <a:lumMod val="75000"/>
                  </a:schemeClr>
                </a:solidFill>
              </a:rPr>
              <a:t>Medio</a:t>
            </a:r>
          </a:p>
          <a:p>
            <a:r>
              <a:rPr lang="es-GT" dirty="0"/>
              <a:t>Sin mascarilla gritando/hablando: </a:t>
            </a:r>
            <a:r>
              <a:rPr lang="es-GT" dirty="0">
                <a:solidFill>
                  <a:srgbClr val="FF0000"/>
                </a:solidFill>
              </a:rPr>
              <a:t>Alto</a:t>
            </a:r>
          </a:p>
          <a:p>
            <a:r>
              <a:rPr lang="es-GT" dirty="0"/>
              <a:t>Con mascarilla y mal ventilado, aún en silencio: </a:t>
            </a:r>
            <a:r>
              <a:rPr lang="es-GT" dirty="0">
                <a:solidFill>
                  <a:srgbClr val="FF0000"/>
                </a:solidFill>
              </a:rPr>
              <a:t>Alto</a:t>
            </a:r>
          </a:p>
          <a:p>
            <a:pPr marL="0" indent="0">
              <a:buNone/>
            </a:pPr>
            <a:endParaRPr lang="es-GT" dirty="0">
              <a:solidFill>
                <a:schemeClr val="accent2">
                  <a:lumMod val="75000"/>
                </a:schemeClr>
              </a:solidFill>
            </a:endParaRPr>
          </a:p>
          <a:p>
            <a:pPr marL="0" indent="0">
              <a:buNone/>
            </a:pPr>
            <a:endParaRPr lang="es-GT" dirty="0"/>
          </a:p>
        </p:txBody>
      </p:sp>
    </p:spTree>
    <p:extLst>
      <p:ext uri="{BB962C8B-B14F-4D97-AF65-F5344CB8AC3E}">
        <p14:creationId xmlns:p14="http://schemas.microsoft.com/office/powerpoint/2010/main" val="2180727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0" y="138484"/>
            <a:ext cx="545676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Restricciones vigentes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AM 234-2020</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Marcador de contenido 2">
            <a:extLst>
              <a:ext uri="{FF2B5EF4-FFF2-40B4-BE49-F238E27FC236}">
                <a16:creationId xmlns:a16="http://schemas.microsoft.com/office/drawing/2014/main" id="{956D3E72-3549-46AC-B73E-E4D746E9D8FE}"/>
              </a:ext>
            </a:extLst>
          </p:cNvPr>
          <p:cNvSpPr>
            <a:spLocks noGrp="1"/>
          </p:cNvSpPr>
          <p:nvPr>
            <p:ph idx="1"/>
          </p:nvPr>
        </p:nvSpPr>
        <p:spPr>
          <a:xfrm>
            <a:off x="-20547" y="1431623"/>
            <a:ext cx="5848212" cy="4769403"/>
          </a:xfrm>
        </p:spPr>
        <p:txBody>
          <a:bodyPr>
            <a:normAutofit fontScale="92500"/>
          </a:bodyPr>
          <a:lstStyle/>
          <a:p>
            <a:r>
              <a:rPr lang="es-GT" dirty="0"/>
              <a:t>Si no se respetan aforos, el grado de riesgo de contagio:</a:t>
            </a:r>
          </a:p>
          <a:p>
            <a:r>
              <a:rPr lang="es-GT" dirty="0"/>
              <a:t>Con mascarilla, por tiempo prolongado en sitios de mala ventilación, hablando o cantando: </a:t>
            </a:r>
            <a:r>
              <a:rPr lang="es-GT" dirty="0">
                <a:solidFill>
                  <a:srgbClr val="FF0000"/>
                </a:solidFill>
              </a:rPr>
              <a:t>Alto</a:t>
            </a:r>
          </a:p>
          <a:p>
            <a:r>
              <a:rPr lang="es-GT" dirty="0"/>
              <a:t>Con mascarilla, por tiempo prolongado al aire libre o sitios con buena circulación, hablando o cantando: </a:t>
            </a:r>
            <a:r>
              <a:rPr lang="es-GT" dirty="0">
                <a:solidFill>
                  <a:schemeClr val="accent2"/>
                </a:solidFill>
              </a:rPr>
              <a:t>Medio</a:t>
            </a:r>
            <a:r>
              <a:rPr lang="es-GT" dirty="0"/>
              <a:t>.</a:t>
            </a:r>
          </a:p>
          <a:p>
            <a:r>
              <a:rPr lang="es-GT" dirty="0"/>
              <a:t>Con mascarilla, por corto tiempo al aire libre o sitios con buena circulación, hablando o cantando: </a:t>
            </a:r>
            <a:r>
              <a:rPr lang="es-GT" dirty="0">
                <a:solidFill>
                  <a:srgbClr val="00B050"/>
                </a:solidFill>
              </a:rPr>
              <a:t>Bajo</a:t>
            </a:r>
            <a:r>
              <a:rPr lang="es-GT" dirty="0"/>
              <a:t>.</a:t>
            </a:r>
          </a:p>
          <a:p>
            <a:endParaRPr lang="es-GT" dirty="0">
              <a:solidFill>
                <a:schemeClr val="accent2">
                  <a:lumMod val="75000"/>
                </a:schemeClr>
              </a:solidFill>
            </a:endParaRPr>
          </a:p>
          <a:p>
            <a:pPr marL="0" indent="0">
              <a:buNone/>
            </a:pPr>
            <a:endParaRPr lang="es-GT" dirty="0"/>
          </a:p>
        </p:txBody>
      </p:sp>
      <p:grpSp>
        <p:nvGrpSpPr>
          <p:cNvPr id="13" name="Grupo 12">
            <a:extLst>
              <a:ext uri="{FF2B5EF4-FFF2-40B4-BE49-F238E27FC236}">
                <a16:creationId xmlns:a16="http://schemas.microsoft.com/office/drawing/2014/main" id="{23CBABAA-D74E-44E8-B226-77D4EE0D3D23}"/>
              </a:ext>
            </a:extLst>
          </p:cNvPr>
          <p:cNvGrpSpPr/>
          <p:nvPr/>
        </p:nvGrpSpPr>
        <p:grpSpPr>
          <a:xfrm>
            <a:off x="5632973" y="0"/>
            <a:ext cx="6713070" cy="6858000"/>
            <a:chOff x="5632973" y="0"/>
            <a:chExt cx="6713070" cy="6858000"/>
          </a:xfrm>
        </p:grpSpPr>
        <p:pic>
          <p:nvPicPr>
            <p:cNvPr id="6" name="Imagen 5" descr="Escala de tiempo&#10;&#10;Descripción generada automáticamente">
              <a:extLst>
                <a:ext uri="{FF2B5EF4-FFF2-40B4-BE49-F238E27FC236}">
                  <a16:creationId xmlns:a16="http://schemas.microsoft.com/office/drawing/2014/main" id="{4F7BF981-EB50-4639-B59E-5F433FDF5CB8}"/>
                </a:ext>
              </a:extLst>
            </p:cNvPr>
            <p:cNvPicPr>
              <a:picLocks noChangeAspect="1"/>
            </p:cNvPicPr>
            <p:nvPr/>
          </p:nvPicPr>
          <p:blipFill rotWithShape="1">
            <a:blip r:embed="rId4"/>
            <a:srcRect t="18246"/>
            <a:stretch/>
          </p:blipFill>
          <p:spPr>
            <a:xfrm>
              <a:off x="5632973" y="0"/>
              <a:ext cx="6713070" cy="6858000"/>
            </a:xfrm>
            <a:prstGeom prst="rect">
              <a:avLst/>
            </a:prstGeom>
          </p:spPr>
        </p:pic>
        <p:sp>
          <p:nvSpPr>
            <p:cNvPr id="11" name="Rectángulo 10">
              <a:extLst>
                <a:ext uri="{FF2B5EF4-FFF2-40B4-BE49-F238E27FC236}">
                  <a16:creationId xmlns:a16="http://schemas.microsoft.com/office/drawing/2014/main" id="{11240105-A4CD-4E1F-AA84-E52848DC2041}"/>
                </a:ext>
              </a:extLst>
            </p:cNvPr>
            <p:cNvSpPr/>
            <p:nvPr/>
          </p:nvSpPr>
          <p:spPr>
            <a:xfrm>
              <a:off x="5898708" y="2397761"/>
              <a:ext cx="2246768" cy="132267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ALERTA ROJA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40% de aforo en estacionamientos.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Áreas comunes de congregación, espectáculos y restaurantes cerradas.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No se permiten aglomeraciones de más de 10 personas.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rPr>
                <a:t>Horario especial para grupos de riesgo o mayores de 60 años.</a:t>
              </a:r>
              <a:endParaRPr kumimoji="0" lang="es-GT" sz="1000" b="0" i="0" u="none" strike="noStrike" kern="1200" cap="none" spc="0" normalizeH="0" baseline="0" noProof="0" dirty="0">
                <a:ln>
                  <a:noFill/>
                </a:ln>
                <a:solidFill>
                  <a:prstClr val="black"/>
                </a:solidFill>
                <a:effectLst/>
                <a:uLnTx/>
                <a:uFillTx/>
                <a:latin typeface="Berlin Sans FB" panose="020E0602020502020306" pitchFamily="34" charset="0"/>
                <a:ea typeface="+mn-ea"/>
                <a:cs typeface="+mn-cs"/>
              </a:endParaRPr>
            </a:p>
          </p:txBody>
        </p:sp>
      </p:grpSp>
    </p:spTree>
    <p:extLst>
      <p:ext uri="{BB962C8B-B14F-4D97-AF65-F5344CB8AC3E}">
        <p14:creationId xmlns:p14="http://schemas.microsoft.com/office/powerpoint/2010/main" val="2176364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0" y="0"/>
            <a:ext cx="12189630" cy="6858000"/>
          </a:xfrm>
          <a:prstGeom prst="rect">
            <a:avLst/>
          </a:prstGeom>
        </p:spPr>
      </p:pic>
      <p:sp>
        <p:nvSpPr>
          <p:cNvPr id="4" name="TextBox 5">
            <a:extLst>
              <a:ext uri="{FF2B5EF4-FFF2-40B4-BE49-F238E27FC236}">
                <a16:creationId xmlns:a16="http://schemas.microsoft.com/office/drawing/2014/main" id="{A2160B09-A9E5-4A4E-B7F0-55D9278E5EE4}"/>
              </a:ext>
            </a:extLst>
          </p:cNvPr>
          <p:cNvSpPr txBox="1"/>
          <p:nvPr/>
        </p:nvSpPr>
        <p:spPr>
          <a:xfrm>
            <a:off x="0" y="138484"/>
            <a:ext cx="545676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Restricciones vigentes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AM 234-2020</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Marcador de contenido 2">
            <a:extLst>
              <a:ext uri="{FF2B5EF4-FFF2-40B4-BE49-F238E27FC236}">
                <a16:creationId xmlns:a16="http://schemas.microsoft.com/office/drawing/2014/main" id="{956D3E72-3549-46AC-B73E-E4D746E9D8FE}"/>
              </a:ext>
            </a:extLst>
          </p:cNvPr>
          <p:cNvSpPr>
            <a:spLocks noGrp="1"/>
          </p:cNvSpPr>
          <p:nvPr>
            <p:ph idx="1"/>
          </p:nvPr>
        </p:nvSpPr>
        <p:spPr>
          <a:xfrm>
            <a:off x="-20547" y="1107965"/>
            <a:ext cx="5141989" cy="5750035"/>
          </a:xfrm>
        </p:spPr>
        <p:txBody>
          <a:bodyPr>
            <a:normAutofit lnSpcReduction="10000"/>
          </a:bodyPr>
          <a:lstStyle/>
          <a:p>
            <a:pPr marL="0" indent="0" algn="ctr">
              <a:buNone/>
            </a:pPr>
            <a:r>
              <a:rPr lang="es-GT" b="1" dirty="0"/>
              <a:t>Si no se respetan aforos, el grado de riesgo de contagio:</a:t>
            </a:r>
          </a:p>
          <a:p>
            <a:r>
              <a:rPr lang="es-GT" dirty="0"/>
              <a:t>Con mascarilla, por tiempo prolongado en sitios de mala ventilación, hablando o cantando: </a:t>
            </a:r>
            <a:r>
              <a:rPr lang="es-GT" dirty="0">
                <a:solidFill>
                  <a:srgbClr val="FF0000"/>
                </a:solidFill>
              </a:rPr>
              <a:t>Alto</a:t>
            </a:r>
          </a:p>
          <a:p>
            <a:r>
              <a:rPr lang="es-GT" dirty="0"/>
              <a:t>Con mascarilla, por tiempo prolongado al aire libre o sitios con buena circulación, hablando o cantando: </a:t>
            </a:r>
            <a:r>
              <a:rPr lang="es-GT" dirty="0">
                <a:solidFill>
                  <a:srgbClr val="FF0000"/>
                </a:solidFill>
              </a:rPr>
              <a:t>Alto</a:t>
            </a:r>
            <a:r>
              <a:rPr lang="es-GT" dirty="0"/>
              <a:t>.</a:t>
            </a:r>
          </a:p>
          <a:p>
            <a:r>
              <a:rPr lang="es-GT" dirty="0"/>
              <a:t>Con mascarilla, por corto tiempo al aire libre o sitios con buena circulación, hablando o cantando: </a:t>
            </a:r>
            <a:r>
              <a:rPr lang="es-GT" dirty="0">
                <a:solidFill>
                  <a:schemeClr val="accent2"/>
                </a:solidFill>
              </a:rPr>
              <a:t>Medio</a:t>
            </a:r>
            <a:r>
              <a:rPr lang="es-GT" dirty="0"/>
              <a:t>.</a:t>
            </a:r>
          </a:p>
          <a:p>
            <a:endParaRPr lang="es-GT" dirty="0">
              <a:solidFill>
                <a:schemeClr val="accent2">
                  <a:lumMod val="75000"/>
                </a:schemeClr>
              </a:solidFill>
            </a:endParaRPr>
          </a:p>
          <a:p>
            <a:pPr marL="0" indent="0">
              <a:buNone/>
            </a:pPr>
            <a:endParaRPr lang="es-GT" dirty="0"/>
          </a:p>
        </p:txBody>
      </p:sp>
      <p:grpSp>
        <p:nvGrpSpPr>
          <p:cNvPr id="8" name="Grupo 7">
            <a:extLst>
              <a:ext uri="{FF2B5EF4-FFF2-40B4-BE49-F238E27FC236}">
                <a16:creationId xmlns:a16="http://schemas.microsoft.com/office/drawing/2014/main" id="{ABACCCBF-E29F-4B2A-95BA-9941E4DFB910}"/>
              </a:ext>
            </a:extLst>
          </p:cNvPr>
          <p:cNvGrpSpPr/>
          <p:nvPr/>
        </p:nvGrpSpPr>
        <p:grpSpPr>
          <a:xfrm>
            <a:off x="5233737" y="0"/>
            <a:ext cx="6845968" cy="6857999"/>
            <a:chOff x="838200" y="264695"/>
            <a:chExt cx="7067462" cy="7207119"/>
          </a:xfrm>
        </p:grpSpPr>
        <p:grpSp>
          <p:nvGrpSpPr>
            <p:cNvPr id="9" name="Grupo 8">
              <a:extLst>
                <a:ext uri="{FF2B5EF4-FFF2-40B4-BE49-F238E27FC236}">
                  <a16:creationId xmlns:a16="http://schemas.microsoft.com/office/drawing/2014/main" id="{D1E2BDC3-1561-4D1E-BE80-DAB59C80815E}"/>
                </a:ext>
              </a:extLst>
            </p:cNvPr>
            <p:cNvGrpSpPr/>
            <p:nvPr/>
          </p:nvGrpSpPr>
          <p:grpSpPr>
            <a:xfrm>
              <a:off x="838200" y="264695"/>
              <a:ext cx="7067462" cy="7207119"/>
              <a:chOff x="5098927" y="0"/>
              <a:chExt cx="7067462" cy="7207119"/>
            </a:xfrm>
          </p:grpSpPr>
          <p:grpSp>
            <p:nvGrpSpPr>
              <p:cNvPr id="14" name="Grupo 13">
                <a:extLst>
                  <a:ext uri="{FF2B5EF4-FFF2-40B4-BE49-F238E27FC236}">
                    <a16:creationId xmlns:a16="http://schemas.microsoft.com/office/drawing/2014/main" id="{7CCBE942-B622-47E1-B856-6B5B9674D7BA}"/>
                  </a:ext>
                </a:extLst>
              </p:cNvPr>
              <p:cNvGrpSpPr/>
              <p:nvPr/>
            </p:nvGrpSpPr>
            <p:grpSpPr>
              <a:xfrm>
                <a:off x="5098927" y="0"/>
                <a:ext cx="7067462" cy="7207119"/>
                <a:chOff x="3351885" y="1624262"/>
                <a:chExt cx="7067462" cy="7207119"/>
              </a:xfrm>
            </p:grpSpPr>
            <p:pic>
              <p:nvPicPr>
                <p:cNvPr id="18" name="Imagen 17" descr="Escala de tiempo&#10;&#10;Descripción generada automáticamente">
                  <a:extLst>
                    <a:ext uri="{FF2B5EF4-FFF2-40B4-BE49-F238E27FC236}">
                      <a16:creationId xmlns:a16="http://schemas.microsoft.com/office/drawing/2014/main" id="{9A542AEE-9272-4A4A-BD55-C17AAF865215}"/>
                    </a:ext>
                  </a:extLst>
                </p:cNvPr>
                <p:cNvPicPr>
                  <a:picLocks noChangeAspect="1"/>
                </p:cNvPicPr>
                <p:nvPr/>
              </p:nvPicPr>
              <p:blipFill rotWithShape="1">
                <a:blip r:embed="rId4"/>
                <a:srcRect t="18392"/>
                <a:stretch/>
              </p:blipFill>
              <p:spPr>
                <a:xfrm>
                  <a:off x="3351885" y="1624262"/>
                  <a:ext cx="7067462" cy="7207119"/>
                </a:xfrm>
                <a:prstGeom prst="rect">
                  <a:avLst/>
                </a:prstGeom>
              </p:spPr>
            </p:pic>
            <p:sp>
              <p:nvSpPr>
                <p:cNvPr id="19" name="Rectángulo 18">
                  <a:extLst>
                    <a:ext uri="{FF2B5EF4-FFF2-40B4-BE49-F238E27FC236}">
                      <a16:creationId xmlns:a16="http://schemas.microsoft.com/office/drawing/2014/main" id="{25657597-03AC-415E-A15E-A0A836663A24}"/>
                    </a:ext>
                  </a:extLst>
                </p:cNvPr>
                <p:cNvSpPr/>
                <p:nvPr/>
              </p:nvSpPr>
              <p:spPr>
                <a:xfrm>
                  <a:off x="3633539" y="2273968"/>
                  <a:ext cx="6493040" cy="340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EVENTOS, FERIAS, CONCIERTOS Y CENTROS DE DIVERSIÓN</a:t>
                  </a:r>
                  <a:endParaRPr kumimoji="0" lang="es-GT"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sp>
            <p:nvSpPr>
              <p:cNvPr id="15" name="Rectángulo: esquinas redondeadas 14">
                <a:extLst>
                  <a:ext uri="{FF2B5EF4-FFF2-40B4-BE49-F238E27FC236}">
                    <a16:creationId xmlns:a16="http://schemas.microsoft.com/office/drawing/2014/main" id="{DB702AF1-3D7F-4B9C-82CF-DB96DDE138C2}"/>
                  </a:ext>
                </a:extLst>
              </p:cNvPr>
              <p:cNvSpPr/>
              <p:nvPr/>
            </p:nvSpPr>
            <p:spPr>
              <a:xfrm>
                <a:off x="5380581" y="2629612"/>
                <a:ext cx="2382252" cy="1022684"/>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Light" panose="020F0302020204030204"/>
                    <a:ea typeface="+mn-ea"/>
                    <a:cs typeface="+mn-cs"/>
                  </a:rPr>
                  <a:t>ALERTA ROJA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Aforo 10m2/persona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Máximo 100 personas</a:t>
                </a:r>
                <a:endParaRPr kumimoji="0" lang="es-GT"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6" name="Rectángulo: esquinas redondeadas 15">
                <a:extLst>
                  <a:ext uri="{FF2B5EF4-FFF2-40B4-BE49-F238E27FC236}">
                    <a16:creationId xmlns:a16="http://schemas.microsoft.com/office/drawing/2014/main" id="{191F7F80-4718-460A-BF71-F41B56193577}"/>
                  </a:ext>
                </a:extLst>
              </p:cNvPr>
              <p:cNvSpPr/>
              <p:nvPr/>
            </p:nvSpPr>
            <p:spPr>
              <a:xfrm>
                <a:off x="5380581" y="4821948"/>
                <a:ext cx="2382252" cy="102268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Light" panose="020F0302020204030204"/>
                    <a:ea typeface="+mn-ea"/>
                    <a:cs typeface="+mn-cs"/>
                  </a:rPr>
                  <a:t>ALERTA AMARILLA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Aforo 4m2/persona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Máximo 500 personas</a:t>
                </a:r>
                <a:endParaRPr kumimoji="0" lang="es-GT"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7" name="Rectángulo: esquinas redondeadas 16">
                <a:extLst>
                  <a:ext uri="{FF2B5EF4-FFF2-40B4-BE49-F238E27FC236}">
                    <a16:creationId xmlns:a16="http://schemas.microsoft.com/office/drawing/2014/main" id="{C8F72D4D-F9BF-4F9A-9DAC-B30194C8BE81}"/>
                  </a:ext>
                </a:extLst>
              </p:cNvPr>
              <p:cNvSpPr/>
              <p:nvPr/>
            </p:nvSpPr>
            <p:spPr>
              <a:xfrm>
                <a:off x="9491369" y="4821948"/>
                <a:ext cx="2382252" cy="102268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Light" panose="020F0302020204030204"/>
                    <a:ea typeface="+mn-ea"/>
                    <a:cs typeface="+mn-cs"/>
                  </a:rPr>
                  <a:t>ALERTA AMARILLA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Aforo 2.5m2/persona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Sin límite de personas</a:t>
                </a:r>
                <a:endParaRPr kumimoji="0" lang="es-GT"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sp>
          <p:nvSpPr>
            <p:cNvPr id="12" name="Rectángulo: esquinas redondeadas 11">
              <a:extLst>
                <a:ext uri="{FF2B5EF4-FFF2-40B4-BE49-F238E27FC236}">
                  <a16:creationId xmlns:a16="http://schemas.microsoft.com/office/drawing/2014/main" id="{6DAD696A-B02F-450F-9425-8ACAFD7F0827}"/>
                </a:ext>
              </a:extLst>
            </p:cNvPr>
            <p:cNvSpPr/>
            <p:nvPr/>
          </p:nvSpPr>
          <p:spPr>
            <a:xfrm>
              <a:off x="5230642" y="2845570"/>
              <a:ext cx="2382252" cy="102268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Light" panose="020F0302020204030204"/>
                  <a:ea typeface="+mn-ea"/>
                  <a:cs typeface="+mn-cs"/>
                </a:rPr>
                <a:t>ALERTA NARANJA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Aforo 6m2/persona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alibri Light" panose="020F0302020204030204"/>
                  <a:ea typeface="+mn-ea"/>
                  <a:cs typeface="+mn-cs"/>
                </a:rPr>
                <a:t>Máximo 250 personas</a:t>
              </a:r>
              <a:endParaRPr kumimoji="0" lang="es-GT" sz="1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grpSp>
    </p:spTree>
    <p:extLst>
      <p:ext uri="{BB962C8B-B14F-4D97-AF65-F5344CB8AC3E}">
        <p14:creationId xmlns:p14="http://schemas.microsoft.com/office/powerpoint/2010/main" val="3089096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9630" cy="6858000"/>
          </a:xfrm>
          <a:prstGeom prst="rect">
            <a:avLst/>
          </a:prstGeom>
        </p:spPr>
      </p:pic>
      <p:sp>
        <p:nvSpPr>
          <p:cNvPr id="3" name="TextBox 6">
            <a:extLst>
              <a:ext uri="{FF2B5EF4-FFF2-40B4-BE49-F238E27FC236}">
                <a16:creationId xmlns:a16="http://schemas.microsoft.com/office/drawing/2014/main" id="{3613FBB5-F33F-43C9-8B81-F383B0B1E0DA}"/>
              </a:ext>
            </a:extLst>
          </p:cNvPr>
          <p:cNvSpPr txBox="1"/>
          <p:nvPr/>
        </p:nvSpPr>
        <p:spPr>
          <a:xfrm>
            <a:off x="439511" y="0"/>
            <a:ext cx="753971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GT"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Medidas obligatorias que se deben de continuar implementando</a:t>
            </a:r>
            <a:r>
              <a:rPr kumimoji="0" lang="es-GT" sz="1400" b="0"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291043A7-3B9A-4883-A300-5DB78BA8A6ED}"/>
              </a:ext>
            </a:extLst>
          </p:cNvPr>
          <p:cNvPicPr>
            <a:picLocks noChangeAspect="1"/>
          </p:cNvPicPr>
          <p:nvPr/>
        </p:nvPicPr>
        <p:blipFill rotWithShape="1">
          <a:blip r:embed="rId3"/>
          <a:srcRect l="50000" t="20952" b="10317"/>
          <a:stretch/>
        </p:blipFill>
        <p:spPr>
          <a:xfrm>
            <a:off x="613683" y="1059233"/>
            <a:ext cx="2732315" cy="5809652"/>
          </a:xfrm>
          <a:prstGeom prst="rect">
            <a:avLst/>
          </a:prstGeom>
        </p:spPr>
      </p:pic>
      <p:pic>
        <p:nvPicPr>
          <p:cNvPr id="6" name="Imagen 5">
            <a:extLst>
              <a:ext uri="{FF2B5EF4-FFF2-40B4-BE49-F238E27FC236}">
                <a16:creationId xmlns:a16="http://schemas.microsoft.com/office/drawing/2014/main" id="{69D56AA6-739C-464A-832C-EA39F35AAAB2}"/>
              </a:ext>
            </a:extLst>
          </p:cNvPr>
          <p:cNvPicPr>
            <a:picLocks noChangeAspect="1"/>
          </p:cNvPicPr>
          <p:nvPr/>
        </p:nvPicPr>
        <p:blipFill>
          <a:blip r:embed="rId4"/>
          <a:stretch>
            <a:fillRect/>
          </a:stretch>
        </p:blipFill>
        <p:spPr>
          <a:xfrm>
            <a:off x="4157897" y="1048348"/>
            <a:ext cx="3745132" cy="5793075"/>
          </a:xfrm>
          <a:prstGeom prst="rect">
            <a:avLst/>
          </a:prstGeom>
        </p:spPr>
      </p:pic>
      <p:sp>
        <p:nvSpPr>
          <p:cNvPr id="7" name="AutoShape 4">
            <a:extLst>
              <a:ext uri="{FF2B5EF4-FFF2-40B4-BE49-F238E27FC236}">
                <a16:creationId xmlns:a16="http://schemas.microsoft.com/office/drawing/2014/main" id="{A4B63978-56E3-4851-ACFF-67355D4C295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G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Imagen 7">
            <a:extLst>
              <a:ext uri="{FF2B5EF4-FFF2-40B4-BE49-F238E27FC236}">
                <a16:creationId xmlns:a16="http://schemas.microsoft.com/office/drawing/2014/main" id="{86947A2C-B0E1-44EA-970C-5A467DB12789}"/>
              </a:ext>
            </a:extLst>
          </p:cNvPr>
          <p:cNvPicPr>
            <a:picLocks noChangeAspect="1"/>
          </p:cNvPicPr>
          <p:nvPr/>
        </p:nvPicPr>
        <p:blipFill>
          <a:blip r:embed="rId5"/>
          <a:stretch>
            <a:fillRect/>
          </a:stretch>
        </p:blipFill>
        <p:spPr>
          <a:xfrm>
            <a:off x="8173763" y="1059233"/>
            <a:ext cx="3745133" cy="5793075"/>
          </a:xfrm>
          <a:prstGeom prst="rect">
            <a:avLst/>
          </a:prstGeom>
        </p:spPr>
      </p:pic>
    </p:spTree>
    <p:extLst>
      <p:ext uri="{BB962C8B-B14F-4D97-AF65-F5344CB8AC3E}">
        <p14:creationId xmlns:p14="http://schemas.microsoft.com/office/powerpoint/2010/main" val="4211765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636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8472</TotalTime>
  <Words>2774</Words>
  <Application>Microsoft Office PowerPoint</Application>
  <PresentationFormat>Panorámica</PresentationFormat>
  <Paragraphs>448</Paragraphs>
  <Slides>42</Slides>
  <Notes>20</Notes>
  <HiddenSlides>0</HiddenSlides>
  <MMClips>0</MMClips>
  <ScaleCrop>false</ScaleCrop>
  <HeadingPairs>
    <vt:vector size="8" baseType="variant">
      <vt:variant>
        <vt:lpstr>Fuentes usadas</vt:lpstr>
      </vt:variant>
      <vt:variant>
        <vt:i4>11</vt:i4>
      </vt:variant>
      <vt:variant>
        <vt:lpstr>Tema</vt:lpstr>
      </vt:variant>
      <vt:variant>
        <vt:i4>3</vt:i4>
      </vt:variant>
      <vt:variant>
        <vt:lpstr>Servidores OLE incrustados</vt:lpstr>
      </vt:variant>
      <vt:variant>
        <vt:i4>1</vt:i4>
      </vt:variant>
      <vt:variant>
        <vt:lpstr>Títulos de diapositiva</vt:lpstr>
      </vt:variant>
      <vt:variant>
        <vt:i4>42</vt:i4>
      </vt:variant>
    </vt:vector>
  </HeadingPairs>
  <TitlesOfParts>
    <vt:vector size="57" baseType="lpstr">
      <vt:lpstr>Arial</vt:lpstr>
      <vt:lpstr>Arial Black</vt:lpstr>
      <vt:lpstr>Berlin Sans FB</vt:lpstr>
      <vt:lpstr>Calibri</vt:lpstr>
      <vt:lpstr>Calibri Light</vt:lpstr>
      <vt:lpstr>Candara</vt:lpstr>
      <vt:lpstr>Gill Sans MT</vt:lpstr>
      <vt:lpstr>interfaceregular</vt:lpstr>
      <vt:lpstr>Tahoma</vt:lpstr>
      <vt:lpstr>Times New Roman</vt:lpstr>
      <vt:lpstr>Wingdings 2</vt:lpstr>
      <vt:lpstr>Office Theme</vt:lpstr>
      <vt:lpstr>Tema de Office</vt:lpstr>
      <vt:lpstr>Dividendo</vt:lpstr>
      <vt:lpstr>Worksheet</vt:lpstr>
      <vt:lpstr>Presentación de PowerPoint</vt:lpstr>
      <vt:lpstr>Presentación de PowerPoint</vt:lpstr>
      <vt:lpstr>Presentación de PowerPoint</vt:lpstr>
      <vt:lpstr>Presentación de PowerPoint</vt:lpstr>
      <vt:lpstr>COVID-19, casos confirmados*,   Guatemala del 13 de marzo 2020 al 23 de agosto 2021</vt:lpstr>
      <vt:lpstr>Presentación de PowerPoint</vt:lpstr>
      <vt:lpstr>Covid-19, Fallecidos por fecha de ocurrencia, Guatemala 15 de marzo 2020 al 23 de agosto 2021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DESCENTRALIZACIóN DEL DIAGNÓSTICO DE COVID-19</vt:lpstr>
      <vt:lpstr>Aumento de capacidad diagnóstica</vt:lpstr>
      <vt:lpstr>Área automatizada COVID-19</vt:lpstr>
      <vt:lpstr>RESULTADOS DE Secuenciación de SARS-Cov-2</vt:lpstr>
      <vt:lpstr>VARIANTES DE PREOCUPACIÓN (VOC)</vt:lpstr>
      <vt:lpstr>VARIANTE DELTA (VOC)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Silvia Ramazzini Alfaro</dc:creator>
  <cp:lastModifiedBy>SIOMARA</cp:lastModifiedBy>
  <cp:revision>401</cp:revision>
  <cp:lastPrinted>2021-08-24T16:47:53Z</cp:lastPrinted>
  <dcterms:created xsi:type="dcterms:W3CDTF">2021-03-24T21:31:23Z</dcterms:created>
  <dcterms:modified xsi:type="dcterms:W3CDTF">2021-08-25T14:18:03Z</dcterms:modified>
</cp:coreProperties>
</file>